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64" r:id="rId2"/>
    <p:sldId id="265" r:id="rId3"/>
    <p:sldId id="268" r:id="rId4"/>
    <p:sldId id="269" r:id="rId5"/>
    <p:sldId id="270" r:id="rId6"/>
    <p:sldId id="257" r:id="rId7"/>
    <p:sldId id="258" r:id="rId8"/>
    <p:sldId id="259" r:id="rId9"/>
    <p:sldId id="260" r:id="rId10"/>
    <p:sldId id="271" r:id="rId11"/>
    <p:sldId id="267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1407F0-2913-4E15-B656-54DB20843215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04C6F8-C90F-4364-A282-2A6BB04CA2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395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1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6794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121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31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475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09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11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744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76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615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340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4113-D556-4751-94C2-978D41C38CBB}" type="datetimeFigureOut">
              <a:rPr lang="en-GB" smtClean="0"/>
              <a:t>11/06/2019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96BD8-3FC1-42E5-B2C6-524C646B34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50147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24743"/>
            <a:ext cx="5800700" cy="445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21525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lv-LV" dirty="0" smtClean="0"/>
          </a:p>
          <a:p>
            <a:pPr marL="0" indent="0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en-US" dirty="0" smtClean="0"/>
              <a:t>Next </a:t>
            </a:r>
            <a:r>
              <a:rPr lang="en-US" dirty="0"/>
              <a:t>time can apply when 1 year has passed from the last support grant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1369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206025"/>
              </p:ext>
            </p:extLst>
          </p:nvPr>
        </p:nvGraphicFramePr>
        <p:xfrm>
          <a:off x="457200" y="1628800"/>
          <a:ext cx="8229601" cy="3103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439"/>
                <a:gridCol w="3200460"/>
                <a:gridCol w="990132"/>
                <a:gridCol w="1295450"/>
                <a:gridCol w="990670"/>
                <a:gridCol w="1295450"/>
              </a:tblGrid>
              <a:tr h="7200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 dirty="0">
                          <a:effectLst/>
                        </a:rPr>
                        <a:t> 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2018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 smtClean="0">
                          <a:effectLst/>
                        </a:rPr>
                        <a:t>Amount</a:t>
                      </a:r>
                      <a:endParaRPr lang="lv-LV" sz="17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2019 </a:t>
                      </a:r>
                      <a:endParaRPr lang="en-GB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(I – V)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 dirty="0" err="1" smtClean="0">
                          <a:effectLst/>
                        </a:rPr>
                        <a:t>Amount</a:t>
                      </a:r>
                      <a:endParaRPr lang="lv-LV" sz="17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EUR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</a:tr>
              <a:tr h="296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1.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Advice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353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700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</a:tr>
              <a:tr h="296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2.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Creative Person Status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52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60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-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</a:tr>
              <a:tr h="296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3.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Types of </a:t>
                      </a:r>
                      <a:r>
                        <a:rPr lang="lv-LV" sz="1700">
                          <a:effectLst/>
                        </a:rPr>
                        <a:t>grants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</a:tr>
              <a:tr h="296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3.1.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 dirty="0">
                          <a:effectLst/>
                        </a:rPr>
                        <a:t>Period without income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4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26230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23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61920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</a:tr>
              <a:tr h="2967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3.2.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Short illness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186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651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</a:tr>
              <a:tr h="5934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3.3.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700">
                          <a:effectLst/>
                        </a:rPr>
                        <a:t>Medicine and communal expenses for pensioners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85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18746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264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219198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</a:tr>
              <a:tr h="296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TOTAL: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          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45162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>
                          <a:effectLst/>
                        </a:rPr>
                        <a:t> </a:t>
                      </a:r>
                      <a:endParaRPr lang="en-GB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lv-LV" sz="1700" dirty="0">
                          <a:effectLst/>
                        </a:rPr>
                        <a:t>281769</a:t>
                      </a:r>
                      <a:endParaRPr lang="en-GB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053" marR="58053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58566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lv-LV" dirty="0" smtClean="0"/>
              <a:t>More </a:t>
            </a:r>
            <a:r>
              <a:rPr lang="lv-LV" dirty="0" err="1" smtClean="0"/>
              <a:t>about</a:t>
            </a:r>
            <a:r>
              <a:rPr lang="lv-LV" dirty="0" smtClean="0"/>
              <a:t>:</a:t>
            </a:r>
          </a:p>
          <a:p>
            <a:pPr marL="0" indent="0">
              <a:buNone/>
            </a:pPr>
            <a:r>
              <a:rPr lang="en-GB" u="sng" dirty="0"/>
              <a:t>www.makslinieki.lv</a:t>
            </a:r>
            <a:endParaRPr lang="en-GB" dirty="0"/>
          </a:p>
          <a:p>
            <a:pPr marL="0" indent="0">
              <a:buNone/>
            </a:pPr>
            <a:r>
              <a:rPr lang="en-GB" u="sng" dirty="0" smtClean="0"/>
              <a:t>www.kkf.</a:t>
            </a:r>
            <a:r>
              <a:rPr lang="lv-LV" u="sng" dirty="0" err="1" smtClean="0"/>
              <a:t>lv</a:t>
            </a:r>
            <a:endParaRPr lang="en-GB" dirty="0"/>
          </a:p>
          <a:p>
            <a:pPr marL="0" indent="0">
              <a:buNone/>
            </a:pPr>
            <a:r>
              <a:rPr lang="en-GB" u="sng" dirty="0" smtClean="0"/>
              <a:t>https</a:t>
            </a:r>
            <a:r>
              <a:rPr lang="en-GB" u="sng" dirty="0"/>
              <a:t>://likumi.lv/ta/id/295594-radoso-personu-statusa-un-profesionalo-radoso-organizaciju-likums%20%20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7290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v-LV" b="1" dirty="0" smtClean="0"/>
          </a:p>
          <a:p>
            <a:pPr marL="0" indent="0" algn="ctr">
              <a:buNone/>
            </a:pPr>
            <a:endParaRPr lang="lv-LV" b="1" dirty="0"/>
          </a:p>
          <a:p>
            <a:pPr marL="0" indent="0" algn="ctr">
              <a:buNone/>
            </a:pPr>
            <a:r>
              <a:rPr lang="en-GB" b="1" dirty="0" smtClean="0"/>
              <a:t>The </a:t>
            </a:r>
            <a:r>
              <a:rPr lang="lv-LV" b="1" dirty="0"/>
              <a:t>S</a:t>
            </a:r>
            <a:r>
              <a:rPr lang="en-GB" b="1" dirty="0" err="1"/>
              <a:t>upport</a:t>
            </a:r>
            <a:r>
              <a:rPr lang="en-GB" b="1" dirty="0"/>
              <a:t> </a:t>
            </a:r>
            <a:r>
              <a:rPr lang="lv-LV" b="1" dirty="0"/>
              <a:t>P</a:t>
            </a:r>
            <a:r>
              <a:rPr lang="en-GB" b="1" dirty="0" err="1"/>
              <a:t>rogramme</a:t>
            </a:r>
            <a:r>
              <a:rPr lang="en-GB" b="1" dirty="0"/>
              <a:t> </a:t>
            </a:r>
            <a:endParaRPr lang="lv-LV" b="1" dirty="0"/>
          </a:p>
          <a:p>
            <a:pPr marL="0" indent="0" algn="ctr">
              <a:buNone/>
            </a:pPr>
            <a:r>
              <a:rPr lang="en-GB" b="1" dirty="0"/>
              <a:t>for creative persons</a:t>
            </a:r>
            <a:endParaRPr lang="en-GB" dirty="0"/>
          </a:p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55040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en-GB" dirty="0" smtClean="0"/>
              <a:t>The </a:t>
            </a:r>
            <a:r>
              <a:rPr lang="en-GB" dirty="0"/>
              <a:t>law applies to professional artistic </a:t>
            </a:r>
            <a:endParaRPr lang="lv-LV" dirty="0" smtClean="0"/>
          </a:p>
          <a:p>
            <a:pPr marL="0" indent="0" algn="ctr">
              <a:buNone/>
            </a:pPr>
            <a:r>
              <a:rPr lang="en-GB" dirty="0" smtClean="0"/>
              <a:t>creativity </a:t>
            </a:r>
            <a:r>
              <a:rPr lang="en-GB" dirty="0"/>
              <a:t>/ production </a:t>
            </a:r>
            <a:r>
              <a:rPr lang="en-GB" dirty="0" smtClean="0"/>
              <a:t>in </a:t>
            </a:r>
            <a:r>
              <a:rPr lang="en-GB" dirty="0"/>
              <a:t>architecture, design, theatre, music, visual art, dance, literature, cinematography and scientific activity in these </a:t>
            </a:r>
            <a:r>
              <a:rPr lang="en-GB" dirty="0" smtClean="0"/>
              <a:t>spheres</a:t>
            </a:r>
            <a:endParaRPr lang="lv-LV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0163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/>
              <a:t>Creative Persons in definition of this law are individuals, if they meet these 4 requirements</a:t>
            </a:r>
            <a:r>
              <a:rPr lang="en-US" dirty="0" smtClean="0"/>
              <a:t>:</a:t>
            </a:r>
            <a:endParaRPr lang="lv-LV" dirty="0" smtClean="0"/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US" dirty="0"/>
              <a:t>is a member of the </a:t>
            </a:r>
            <a:r>
              <a:rPr lang="en-GB" dirty="0"/>
              <a:t>Professional creative </a:t>
            </a:r>
            <a:r>
              <a:rPr lang="en-GB" dirty="0" smtClean="0"/>
              <a:t>organization</a:t>
            </a:r>
            <a:r>
              <a:rPr lang="lv-LV" dirty="0" smtClean="0"/>
              <a:t> (PRO)</a:t>
            </a:r>
            <a:r>
              <a:rPr lang="en-GB" dirty="0" smtClean="0"/>
              <a:t>;</a:t>
            </a:r>
            <a:endParaRPr lang="en-GB" dirty="0"/>
          </a:p>
          <a:p>
            <a:pPr lvl="0"/>
            <a:r>
              <a:rPr lang="en-US" dirty="0"/>
              <a:t>it creates or performs a work of art in the culture spheres defined in the scope  of this law;</a:t>
            </a:r>
            <a:endParaRPr lang="en-GB" dirty="0"/>
          </a:p>
          <a:p>
            <a:pPr lvl="0"/>
            <a:r>
              <a:rPr lang="en-US" dirty="0"/>
              <a:t>has published author work in last 3 years, according to definition of Copyright Law;</a:t>
            </a:r>
            <a:endParaRPr lang="en-GB" dirty="0"/>
          </a:p>
          <a:p>
            <a:pPr lvl="0"/>
            <a:r>
              <a:rPr lang="en-US" dirty="0"/>
              <a:t>the person gives input in professional art and culture development, and it is approved by a PRO of this culture sphere.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797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endParaRPr lang="lv-LV" dirty="0" smtClean="0"/>
          </a:p>
          <a:p>
            <a:pPr marL="0" indent="0" algn="ctr">
              <a:buNone/>
            </a:pPr>
            <a:r>
              <a:rPr lang="lv-LV" dirty="0" smtClean="0"/>
              <a:t>I</a:t>
            </a:r>
            <a:r>
              <a:rPr lang="en-US" dirty="0" smtClean="0"/>
              <a:t>f </a:t>
            </a:r>
            <a:r>
              <a:rPr lang="en-US" dirty="0"/>
              <a:t>individual is not a member of any </a:t>
            </a:r>
            <a:endParaRPr lang="lv-LV" dirty="0" smtClean="0"/>
          </a:p>
          <a:p>
            <a:pPr marL="0" indent="0" algn="ctr">
              <a:buNone/>
            </a:pPr>
            <a:r>
              <a:rPr lang="en-GB" dirty="0" smtClean="0"/>
              <a:t>Professional </a:t>
            </a:r>
            <a:r>
              <a:rPr lang="en-GB" dirty="0"/>
              <a:t>creative </a:t>
            </a:r>
            <a:r>
              <a:rPr lang="en-GB" dirty="0" smtClean="0"/>
              <a:t>organization</a:t>
            </a:r>
            <a:r>
              <a:rPr lang="en-US" dirty="0" smtClean="0"/>
              <a:t>, </a:t>
            </a:r>
            <a:endParaRPr lang="lv-LV" dirty="0" smtClean="0"/>
          </a:p>
          <a:p>
            <a:pPr marL="0" indent="0" algn="ctr">
              <a:buNone/>
            </a:pPr>
            <a:r>
              <a:rPr lang="en-US" dirty="0" smtClean="0"/>
              <a:t>he/she </a:t>
            </a:r>
            <a:r>
              <a:rPr lang="en-US" dirty="0"/>
              <a:t>submits an application for evaluation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808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v-LV" b="1" i="1" dirty="0" smtClean="0"/>
          </a:p>
          <a:p>
            <a:pPr marL="0" indent="0" algn="ctr">
              <a:buNone/>
            </a:pPr>
            <a:endParaRPr lang="lv-LV" b="1" i="1" dirty="0"/>
          </a:p>
          <a:p>
            <a:pPr marL="0" indent="0" algn="ctr">
              <a:buNone/>
            </a:pPr>
            <a:r>
              <a:rPr lang="en-GB" b="1" dirty="0" smtClean="0"/>
              <a:t>Types </a:t>
            </a:r>
            <a:r>
              <a:rPr lang="en-GB" b="1" dirty="0"/>
              <a:t>of </a:t>
            </a:r>
            <a:r>
              <a:rPr lang="lv-LV" b="1" dirty="0" smtClean="0"/>
              <a:t>grants</a:t>
            </a:r>
          </a:p>
          <a:p>
            <a:pPr marL="0" indent="0" algn="ctr">
              <a:buNone/>
            </a:pPr>
            <a:r>
              <a:rPr lang="lv-LV" b="1" dirty="0" err="1" smtClean="0"/>
              <a:t>and</a:t>
            </a:r>
            <a:r>
              <a:rPr lang="lv-LV" b="1" dirty="0" smtClean="0"/>
              <a:t> </a:t>
            </a:r>
            <a:r>
              <a:rPr lang="lv-LV" b="1" dirty="0" err="1" smtClean="0"/>
              <a:t>criterias</a:t>
            </a:r>
            <a:endParaRPr lang="lv-LV" dirty="0" smtClean="0"/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0632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lvl="0" indent="0"/>
            <a:r>
              <a:rPr lang="lv-LV" b="1" dirty="0" smtClean="0"/>
              <a:t/>
            </a:r>
            <a:br>
              <a:rPr lang="lv-LV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77500" lnSpcReduction="20000"/>
          </a:bodyPr>
          <a:lstStyle/>
          <a:p>
            <a:pPr marL="0" lvl="0" indent="0" algn="ctr">
              <a:buNone/>
            </a:pPr>
            <a:endParaRPr lang="lv-LV" b="1" dirty="0" smtClean="0"/>
          </a:p>
          <a:p>
            <a:pPr marL="0" lvl="0" indent="0" algn="ctr">
              <a:buNone/>
            </a:pPr>
            <a:r>
              <a:rPr lang="en-GB" b="1" dirty="0" smtClean="0"/>
              <a:t>The </a:t>
            </a:r>
            <a:r>
              <a:rPr lang="en-GB" b="1" dirty="0"/>
              <a:t>creative person has temporarily lost </a:t>
            </a:r>
            <a:r>
              <a:rPr lang="en-GB" b="1" dirty="0" smtClean="0"/>
              <a:t>the</a:t>
            </a:r>
            <a:endParaRPr lang="lv-LV" b="1" dirty="0" smtClean="0"/>
          </a:p>
          <a:p>
            <a:pPr marL="0" lvl="0" indent="0" algn="ctr">
              <a:buNone/>
            </a:pPr>
            <a:r>
              <a:rPr lang="en-GB" b="1" dirty="0" smtClean="0"/>
              <a:t>necessary </a:t>
            </a:r>
            <a:r>
              <a:rPr lang="en-GB" b="1" dirty="0"/>
              <a:t>income to support continuous </a:t>
            </a:r>
            <a:r>
              <a:rPr lang="en-GB" b="1" dirty="0" smtClean="0"/>
              <a:t>creative</a:t>
            </a:r>
            <a:r>
              <a:rPr lang="lv-LV" b="1" dirty="0" smtClean="0"/>
              <a:t> </a:t>
            </a:r>
            <a:r>
              <a:rPr lang="en-GB" b="1" dirty="0" smtClean="0"/>
              <a:t>practice:</a:t>
            </a:r>
            <a:endParaRPr lang="lv-LV" b="1" dirty="0" smtClean="0"/>
          </a:p>
          <a:p>
            <a:pPr marL="0" lvl="0" indent="0">
              <a:buNone/>
            </a:pPr>
            <a:endParaRPr lang="en-GB" dirty="0"/>
          </a:p>
          <a:p>
            <a:pPr lvl="0"/>
            <a:r>
              <a:rPr lang="en-GB" dirty="0"/>
              <a:t>The creative person is working age (up to the age of 63)</a:t>
            </a:r>
          </a:p>
          <a:p>
            <a:pPr lvl="0"/>
            <a:r>
              <a:rPr lang="en-GB" dirty="0"/>
              <a:t>The gross income for the last three months does not exceed EUR 967.50 (monthly income does not exceed 75% (EUR 322.50) of the minimal monthly salary)</a:t>
            </a:r>
          </a:p>
          <a:p>
            <a:pPr lvl="0"/>
            <a:r>
              <a:rPr lang="en-GB" dirty="0"/>
              <a:t>The person has been creatively active for the past 3 years</a:t>
            </a:r>
            <a:r>
              <a:rPr lang="en-GB" dirty="0" smtClean="0"/>
              <a:t>.</a:t>
            </a:r>
            <a:endParaRPr lang="lv-LV" dirty="0" smtClean="0"/>
          </a:p>
          <a:p>
            <a:pPr marL="0" lv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b="1" dirty="0"/>
              <a:t>The amount of </a:t>
            </a:r>
            <a:r>
              <a:rPr lang="lv-LV" b="1" dirty="0" err="1" smtClean="0"/>
              <a:t>grant</a:t>
            </a:r>
            <a:r>
              <a:rPr lang="en-GB" dirty="0" smtClean="0"/>
              <a:t>: </a:t>
            </a:r>
            <a:r>
              <a:rPr lang="en-GB" dirty="0"/>
              <a:t>EUR 430 per month for up to 6 months. The maximum amount of scholarship EUR 2580.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262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r>
              <a:rPr lang="lv-LV" b="1" dirty="0"/>
              <a:t>T</a:t>
            </a:r>
            <a:r>
              <a:rPr lang="en-GB" b="1" dirty="0" smtClean="0"/>
              <a:t>he </a:t>
            </a:r>
            <a:r>
              <a:rPr lang="en-GB" b="1" dirty="0"/>
              <a:t>person has </a:t>
            </a:r>
            <a:r>
              <a:rPr lang="en-GB" b="1" dirty="0" smtClean="0"/>
              <a:t>temporary </a:t>
            </a:r>
            <a:r>
              <a:rPr lang="en-GB" b="1" dirty="0"/>
              <a:t>incapacity to work</a:t>
            </a:r>
            <a:r>
              <a:rPr lang="en-GB" b="1" dirty="0" smtClean="0"/>
              <a:t>:</a:t>
            </a:r>
            <a:endParaRPr lang="lv-LV" b="1" dirty="0" smtClean="0"/>
          </a:p>
          <a:p>
            <a:pPr marL="0" lvl="0" indent="0" algn="ctr">
              <a:buNone/>
            </a:pPr>
            <a:endParaRPr lang="en-GB" dirty="0"/>
          </a:p>
          <a:p>
            <a:pPr lvl="0"/>
            <a:r>
              <a:rPr lang="en-GB" dirty="0"/>
              <a:t>The creative person is working age (up to the age of 63)</a:t>
            </a:r>
          </a:p>
          <a:p>
            <a:pPr lvl="0"/>
            <a:r>
              <a:rPr lang="en-GB" dirty="0"/>
              <a:t>The person has suffered temporary incapacity to work (doctor’s note) </a:t>
            </a:r>
          </a:p>
          <a:p>
            <a:pPr lvl="0"/>
            <a:r>
              <a:rPr lang="en-GB" dirty="0"/>
              <a:t>Irrespective of income level</a:t>
            </a:r>
          </a:p>
          <a:p>
            <a:pPr lvl="0"/>
            <a:r>
              <a:rPr lang="en-GB" dirty="0"/>
              <a:t>Upon requesting and whilst in receipt of the scholarship the person has not entered any contractual or other permanent employment relationships</a:t>
            </a:r>
          </a:p>
          <a:p>
            <a:pPr marL="0" indent="0" algn="ctr">
              <a:buNone/>
            </a:pPr>
            <a:endParaRPr lang="lv-LV" b="1" dirty="0" smtClean="0"/>
          </a:p>
          <a:p>
            <a:pPr marL="0" indent="0" algn="ctr">
              <a:buNone/>
            </a:pPr>
            <a:r>
              <a:rPr lang="en-GB" b="1" dirty="0" smtClean="0"/>
              <a:t>The </a:t>
            </a:r>
            <a:r>
              <a:rPr lang="en-GB" b="1" dirty="0"/>
              <a:t>amount of </a:t>
            </a:r>
            <a:r>
              <a:rPr lang="lv-LV" b="1" dirty="0" err="1" smtClean="0"/>
              <a:t>grant</a:t>
            </a:r>
            <a:r>
              <a:rPr lang="en-GB" dirty="0" smtClean="0"/>
              <a:t>: </a:t>
            </a:r>
            <a:r>
              <a:rPr lang="en-GB" dirty="0"/>
              <a:t>proportional to the number of sick days (up to 10 days)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297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 smtClean="0"/>
              <a:t/>
            </a:r>
            <a:br>
              <a:rPr lang="lv-LV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buNone/>
            </a:pPr>
            <a:endParaRPr lang="lv-LV" b="1" dirty="0" smtClean="0"/>
          </a:p>
          <a:p>
            <a:pPr marL="0" lvl="0" indent="0" algn="ctr">
              <a:buNone/>
            </a:pPr>
            <a:r>
              <a:rPr lang="en-GB" b="1" dirty="0" smtClean="0"/>
              <a:t>Criteria </a:t>
            </a:r>
            <a:r>
              <a:rPr lang="en-GB" b="1" dirty="0"/>
              <a:t>whereby a retired person needs to cover the daily living costs (partial payment for short-term medical expenses and utility bills</a:t>
            </a:r>
            <a:r>
              <a:rPr lang="en-GB" b="1" dirty="0" smtClean="0"/>
              <a:t>):</a:t>
            </a:r>
            <a:endParaRPr lang="lv-LV" b="1" dirty="0" smtClean="0"/>
          </a:p>
          <a:p>
            <a:pPr marL="0" lvl="0" indent="0" algn="ctr">
              <a:buNone/>
            </a:pPr>
            <a:endParaRPr lang="en-GB" dirty="0"/>
          </a:p>
          <a:p>
            <a:pPr lvl="0"/>
            <a:r>
              <a:rPr lang="en-GB" dirty="0"/>
              <a:t>The person is </a:t>
            </a:r>
            <a:r>
              <a:rPr lang="lv-LV" dirty="0" err="1" smtClean="0"/>
              <a:t>recipient</a:t>
            </a:r>
            <a:r>
              <a:rPr lang="en-GB" dirty="0" smtClean="0"/>
              <a:t> </a:t>
            </a:r>
            <a:r>
              <a:rPr lang="en-GB" dirty="0"/>
              <a:t>of the state retirement pension (including early retirement) or service pension</a:t>
            </a:r>
          </a:p>
          <a:p>
            <a:pPr lvl="0"/>
            <a:r>
              <a:rPr lang="en-GB" dirty="0"/>
              <a:t>Irrespective of income level</a:t>
            </a:r>
          </a:p>
          <a:p>
            <a:pPr marL="0" indent="0" algn="ctr">
              <a:buNone/>
            </a:pPr>
            <a:endParaRPr lang="lv-LV" b="1" dirty="0" smtClean="0"/>
          </a:p>
          <a:p>
            <a:pPr marL="0" indent="0" algn="ctr">
              <a:buNone/>
            </a:pPr>
            <a:r>
              <a:rPr lang="en-GB" b="1" dirty="0" smtClean="0"/>
              <a:t>The </a:t>
            </a:r>
            <a:r>
              <a:rPr lang="en-GB" b="1" dirty="0"/>
              <a:t>amount of </a:t>
            </a:r>
            <a:r>
              <a:rPr lang="lv-LV" b="1" dirty="0" err="1" smtClean="0"/>
              <a:t>grant</a:t>
            </a:r>
            <a:r>
              <a:rPr lang="en-GB" b="1" dirty="0" smtClean="0"/>
              <a:t>:</a:t>
            </a:r>
            <a:r>
              <a:rPr lang="en-GB" dirty="0" smtClean="0"/>
              <a:t> </a:t>
            </a:r>
            <a:r>
              <a:rPr lang="en-GB" dirty="0"/>
              <a:t>EUR 430 per months for up to 6 months. The maximum amount of scholarship EUR 2580.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7366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3213</TotalTime>
  <Words>481</Words>
  <Application>Microsoft Office PowerPoint</Application>
  <PresentationFormat>On-screen Show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The support programme for creative persons</dc:title>
  <dc:creator>HP</dc:creator>
  <cp:lastModifiedBy>HP</cp:lastModifiedBy>
  <cp:revision>19</cp:revision>
  <dcterms:created xsi:type="dcterms:W3CDTF">2019-06-04T05:18:45Z</dcterms:created>
  <dcterms:modified xsi:type="dcterms:W3CDTF">2019-06-11T12:30:20Z</dcterms:modified>
</cp:coreProperties>
</file>