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9"/>
  </p:notesMasterIdLst>
  <p:sldIdLst>
    <p:sldId id="405" r:id="rId7"/>
    <p:sldId id="409" r:id="rId8"/>
    <p:sldId id="426" r:id="rId9"/>
    <p:sldId id="414" r:id="rId10"/>
    <p:sldId id="442" r:id="rId11"/>
    <p:sldId id="444" r:id="rId12"/>
    <p:sldId id="443" r:id="rId13"/>
    <p:sldId id="351" r:id="rId14"/>
    <p:sldId id="445" r:id="rId15"/>
    <p:sldId id="451" r:id="rId16"/>
    <p:sldId id="452" r:id="rId17"/>
    <p:sldId id="446" r:id="rId18"/>
    <p:sldId id="447" r:id="rId19"/>
    <p:sldId id="382" r:id="rId20"/>
    <p:sldId id="449" r:id="rId21"/>
    <p:sldId id="448" r:id="rId22"/>
    <p:sldId id="434" r:id="rId23"/>
    <p:sldId id="433" r:id="rId24"/>
    <p:sldId id="441" r:id="rId25"/>
    <p:sldId id="450" r:id="rId26"/>
    <p:sldId id="416" r:id="rId27"/>
    <p:sldId id="435" r:id="rId2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Norppa" initials="L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F3F3F"/>
    <a:srgbClr val="4EAA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p:cViewPr varScale="1">
        <p:scale>
          <a:sx n="114" d="100"/>
          <a:sy n="114" d="100"/>
        </p:scale>
        <p:origin x="360" y="114"/>
      </p:cViewPr>
      <p:guideLst>
        <p:guide orient="horz" pos="2160"/>
        <p:guide pos="3840"/>
      </p:guideLst>
    </p:cSldViewPr>
  </p:slideViewPr>
  <p:notesTextViewPr>
    <p:cViewPr>
      <p:scale>
        <a:sx n="3" d="2"/>
        <a:sy n="3" d="2"/>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8E67F8-378C-4979-B204-D8188157195B}" type="datetimeFigureOut">
              <a:rPr lang="fi-FI" smtClean="0"/>
              <a:t>30.10.2018</a:t>
            </a:fld>
            <a:endParaRPr lang="fi-FI"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dirty="0"/>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28E00A-272F-4F7B-BD79-A31DB052CEFE}" type="slidenum">
              <a:rPr lang="fi-FI" smtClean="0"/>
              <a:t>‹#›</a:t>
            </a:fld>
            <a:endParaRPr lang="fi-FI" dirty="0"/>
          </a:p>
        </p:txBody>
      </p:sp>
    </p:spTree>
    <p:extLst>
      <p:ext uri="{BB962C8B-B14F-4D97-AF65-F5344CB8AC3E}">
        <p14:creationId xmlns:p14="http://schemas.microsoft.com/office/powerpoint/2010/main" val="91388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57998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7314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9182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77522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31979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0219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5071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30818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9625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9504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43588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984269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66968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9267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441594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43625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64255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16665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45290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4188852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35794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941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695265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44589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9381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16997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24865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67030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15463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8565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1550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6364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30.10.2018</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1503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t="59664" r="75809"/>
          <a:stretch/>
        </p:blipFill>
        <p:spPr>
          <a:xfrm>
            <a:off x="-7951" y="4579951"/>
            <a:ext cx="1940118" cy="2286000"/>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56137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13">
            <a:extLst>
              <a:ext uri="{28A0092B-C50C-407E-A947-70E740481C1C}">
                <a14:useLocalDpi xmlns:a14="http://schemas.microsoft.com/office/drawing/2010/main" val="0"/>
              </a:ext>
            </a:extLst>
          </a:blip>
          <a:srcRect t="58865" r="75984"/>
          <a:stretch/>
        </p:blipFill>
        <p:spPr>
          <a:xfrm>
            <a:off x="-3848" y="4532243"/>
            <a:ext cx="1928064" cy="2333708"/>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142018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13">
            <a:extLst>
              <a:ext uri="{28A0092B-C50C-407E-A947-70E740481C1C}">
                <a14:useLocalDpi xmlns:a14="http://schemas.microsoft.com/office/drawing/2010/main" val="0"/>
              </a:ext>
            </a:extLst>
          </a:blip>
          <a:srcRect t="59383" r="77373"/>
          <a:stretch/>
        </p:blipFill>
        <p:spPr>
          <a:xfrm>
            <a:off x="-1813" y="4564048"/>
            <a:ext cx="1814710" cy="2301903"/>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30.10.2018</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618257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144361786"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program@nordiskkulturkontakt.org" TargetMode="External"/><Relationship Id="rId7"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nordiskkulturkontakt.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ginta@norden.lv" TargetMode="Externa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07368" y="1772816"/>
            <a:ext cx="11017224" cy="3312368"/>
          </a:xfrm>
        </p:spPr>
        <p:txBody>
          <a:bodyPr>
            <a:normAutofit/>
          </a:bodyPr>
          <a:lstStyle/>
          <a:p>
            <a:r>
              <a:rPr lang="sv-FI" dirty="0"/>
              <a:t>Nordic-</a:t>
            </a:r>
            <a:r>
              <a:rPr lang="lv-LV" dirty="0" err="1"/>
              <a:t>B</a:t>
            </a:r>
            <a:r>
              <a:rPr lang="sv-FI" dirty="0"/>
              <a:t>altic mobility programme for </a:t>
            </a:r>
            <a:r>
              <a:rPr lang="sv-FI" dirty="0">
                <a:solidFill>
                  <a:schemeClr val="accent6"/>
                </a:solidFill>
              </a:rPr>
              <a:t>Culture</a:t>
            </a:r>
            <a:br>
              <a:rPr lang="lv-LV" dirty="0">
                <a:solidFill>
                  <a:schemeClr val="accent6"/>
                </a:solidFill>
              </a:rPr>
            </a:br>
            <a:br>
              <a:rPr lang="sv-FI" dirty="0">
                <a:solidFill>
                  <a:schemeClr val="accent6"/>
                </a:solidFill>
              </a:rPr>
            </a:br>
            <a:endParaRPr lang="sv-FI" sz="4400" dirty="0"/>
          </a:p>
        </p:txBody>
      </p:sp>
      <p:pic>
        <p:nvPicPr>
          <p:cNvPr id="5" name="Picture 4">
            <a:extLst>
              <a:ext uri="{FF2B5EF4-FFF2-40B4-BE49-F238E27FC236}">
                <a16:creationId xmlns:a16="http://schemas.microsoft.com/office/drawing/2014/main" id="{13AE34E4-981D-410A-8B7D-5B64EF1CB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5563716"/>
            <a:ext cx="3990975" cy="1123950"/>
          </a:xfrm>
          <a:prstGeom prst="rect">
            <a:avLst/>
          </a:prstGeom>
        </p:spPr>
      </p:pic>
    </p:spTree>
    <p:extLst>
      <p:ext uri="{BB962C8B-B14F-4D97-AF65-F5344CB8AC3E}">
        <p14:creationId xmlns:p14="http://schemas.microsoft.com/office/powerpoint/2010/main" val="9530187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357"/>
            <a:ext cx="9144000" cy="893363"/>
          </a:xfrm>
        </p:spPr>
        <p:txBody>
          <a:bodyPr>
            <a:normAutofit fontScale="90000"/>
          </a:bodyPr>
          <a:lstStyle/>
          <a:p>
            <a:r>
              <a:rPr lang="lv-LV" dirty="0"/>
              <a:t> </a:t>
            </a:r>
            <a:endParaRPr lang="fi-FI" dirty="0"/>
          </a:p>
        </p:txBody>
      </p:sp>
      <p:sp>
        <p:nvSpPr>
          <p:cNvPr id="3" name="Underrubrik 2"/>
          <p:cNvSpPr>
            <a:spLocks noGrp="1"/>
          </p:cNvSpPr>
          <p:nvPr>
            <p:ph type="subTitle" idx="1"/>
          </p:nvPr>
        </p:nvSpPr>
        <p:spPr>
          <a:xfrm>
            <a:off x="695400" y="764704"/>
            <a:ext cx="10945216" cy="4669184"/>
          </a:xfrm>
        </p:spPr>
        <p:txBody>
          <a:bodyPr>
            <a:normAutofit/>
          </a:bodyPr>
          <a:lstStyle/>
          <a:p>
            <a:pPr marL="342900" indent="-342900" algn="l">
              <a:buFont typeface="Wingdings" panose="05000000000000000000" pitchFamily="2" charset="2"/>
              <a:buChar char="ü"/>
            </a:pPr>
            <a:r>
              <a:rPr lang="en-US" b="1" dirty="0"/>
              <a:t>Clear objectives and schedule</a:t>
            </a:r>
            <a:br>
              <a:rPr lang="en-US" b="1" dirty="0"/>
            </a:br>
            <a:r>
              <a:rPr lang="en-US" dirty="0"/>
              <a:t>The network should clearly define its overall objectives and create a set schedule. In this context it is advisable for the objectives and the ideas behind them to be innovative.</a:t>
            </a:r>
            <a:endParaRPr lang="lv-LV" dirty="0"/>
          </a:p>
          <a:p>
            <a:pPr marL="342900" indent="-342900" algn="l">
              <a:buFont typeface="Wingdings" panose="05000000000000000000" pitchFamily="2" charset="2"/>
              <a:buChar char="ü"/>
            </a:pPr>
            <a:endParaRPr lang="lv-LV" dirty="0"/>
          </a:p>
          <a:p>
            <a:pPr marL="342900" indent="-342900" algn="l">
              <a:buFont typeface="Wingdings" panose="05000000000000000000" pitchFamily="2" charset="2"/>
              <a:buChar char="ü"/>
            </a:pPr>
            <a:r>
              <a:rPr lang="en-US" b="1" dirty="0"/>
              <a:t>Quality and cooperation</a:t>
            </a:r>
            <a:br>
              <a:rPr lang="en-US" b="1" dirty="0"/>
            </a:br>
            <a:r>
              <a:rPr lang="en-US" dirty="0"/>
              <a:t>The networks should be started to plan artistic initiatives and/or to develop cooperation and new ways of working together. The network should create new contacts within its area of work and have contact with other networks.  New networks and cooperation with cultural diversity or between several different types of artistic and cultural bodies are </a:t>
            </a:r>
            <a:r>
              <a:rPr lang="en-US" dirty="0" err="1"/>
              <a:t>prioritised</a:t>
            </a:r>
            <a:r>
              <a:rPr lang="en-US" dirty="0"/>
              <a:t> in the assessment.</a:t>
            </a:r>
            <a:endParaRPr lang="fi-FI"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C651A6-DAD3-4788-BC4E-6BFBFD8F8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37" y="5666278"/>
            <a:ext cx="3990975" cy="1123950"/>
          </a:xfrm>
          <a:prstGeom prst="rect">
            <a:avLst/>
          </a:prstGeom>
        </p:spPr>
      </p:pic>
    </p:spTree>
    <p:extLst>
      <p:ext uri="{BB962C8B-B14F-4D97-AF65-F5344CB8AC3E}">
        <p14:creationId xmlns:p14="http://schemas.microsoft.com/office/powerpoint/2010/main" val="17149325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357"/>
            <a:ext cx="9144000" cy="893363"/>
          </a:xfrm>
        </p:spPr>
        <p:txBody>
          <a:bodyPr>
            <a:normAutofit fontScale="90000"/>
          </a:bodyPr>
          <a:lstStyle/>
          <a:p>
            <a:r>
              <a:rPr lang="lv-LV" dirty="0"/>
              <a:t> </a:t>
            </a:r>
            <a:endParaRPr lang="fi-FI" dirty="0"/>
          </a:p>
        </p:txBody>
      </p:sp>
      <p:sp>
        <p:nvSpPr>
          <p:cNvPr id="3" name="Underrubrik 2"/>
          <p:cNvSpPr>
            <a:spLocks noGrp="1"/>
          </p:cNvSpPr>
          <p:nvPr>
            <p:ph type="subTitle" idx="1"/>
          </p:nvPr>
        </p:nvSpPr>
        <p:spPr>
          <a:xfrm>
            <a:off x="695400" y="764704"/>
            <a:ext cx="10945216" cy="4669184"/>
          </a:xfrm>
        </p:spPr>
        <p:txBody>
          <a:bodyPr>
            <a:normAutofit lnSpcReduction="10000"/>
          </a:bodyPr>
          <a:lstStyle/>
          <a:p>
            <a:pPr marL="342900" indent="-342900" algn="l">
              <a:buFont typeface="Wingdings" panose="05000000000000000000" pitchFamily="2" charset="2"/>
              <a:buChar char="ü"/>
            </a:pPr>
            <a:r>
              <a:rPr lang="en-US" b="1" dirty="0"/>
              <a:t>Information work</a:t>
            </a:r>
            <a:br>
              <a:rPr lang="en-US" b="1" dirty="0"/>
            </a:br>
            <a:r>
              <a:rPr lang="en-US" dirty="0"/>
              <a:t>The network should strive to make its work accessible to others and disseminate information about its results in a transparent manner.</a:t>
            </a:r>
            <a:endParaRPr lang="lv-LV" dirty="0"/>
          </a:p>
          <a:p>
            <a:pPr algn="l"/>
            <a:endParaRPr lang="lv-LV" dirty="0"/>
          </a:p>
          <a:p>
            <a:pPr marL="342900" indent="-342900" algn="l">
              <a:buFont typeface="Wingdings" panose="05000000000000000000" pitchFamily="2" charset="2"/>
              <a:buChar char="ü"/>
            </a:pPr>
            <a:r>
              <a:rPr lang="en-US" b="1" dirty="0"/>
              <a:t>The Nordic-Baltic dimension</a:t>
            </a:r>
            <a:endParaRPr lang="lv-LV" b="1" dirty="0"/>
          </a:p>
          <a:p>
            <a:pPr marL="342900" indent="-342900" algn="l">
              <a:buFont typeface="Courier New" panose="02070309020205020404" pitchFamily="49" charset="0"/>
              <a:buChar char="o"/>
            </a:pPr>
            <a:r>
              <a:rPr lang="en-US" dirty="0"/>
              <a:t>promotes and increases contacts, communication and activities between the Nordic and/or Baltic countries</a:t>
            </a:r>
          </a:p>
          <a:p>
            <a:pPr marL="342900" indent="-342900" algn="l">
              <a:buFont typeface="Courier New" panose="02070309020205020404" pitchFamily="49" charset="0"/>
              <a:buChar char="o"/>
            </a:pPr>
            <a:r>
              <a:rPr lang="en-US" dirty="0"/>
              <a:t>strengthens the Nordic-Baltic presence in cultural life in the Nordic region and Baltic states</a:t>
            </a:r>
          </a:p>
          <a:p>
            <a:pPr marL="342900" indent="-342900" algn="l">
              <a:buFont typeface="Courier New" panose="02070309020205020404" pitchFamily="49" charset="0"/>
              <a:buChar char="o"/>
            </a:pPr>
            <a:r>
              <a:rPr lang="en-US" dirty="0"/>
              <a:t>strengthens understanding of similarities and differences between the Nordic and Baltic countries</a:t>
            </a:r>
          </a:p>
          <a:p>
            <a:pPr marL="342900" indent="-342900" algn="l">
              <a:buFont typeface="Courier New" panose="02070309020205020404" pitchFamily="49" charset="0"/>
              <a:buChar char="o"/>
            </a:pPr>
            <a:r>
              <a:rPr lang="en-US" dirty="0"/>
              <a:t>increases knowledge of the Nordic and Baltic artists and their work</a:t>
            </a:r>
            <a:endParaRPr lang="fi-FI" dirty="0"/>
          </a:p>
          <a:p>
            <a:pPr algn="l"/>
            <a:endParaRPr lang="lv-LV" b="1"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C651A6-DAD3-4788-BC4E-6BFBFD8F8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37" y="5666278"/>
            <a:ext cx="3990975" cy="1123950"/>
          </a:xfrm>
          <a:prstGeom prst="rect">
            <a:avLst/>
          </a:prstGeom>
        </p:spPr>
      </p:pic>
    </p:spTree>
    <p:extLst>
      <p:ext uri="{BB962C8B-B14F-4D97-AF65-F5344CB8AC3E}">
        <p14:creationId xmlns:p14="http://schemas.microsoft.com/office/powerpoint/2010/main" val="24379650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5400" y="476672"/>
            <a:ext cx="7056784" cy="482570"/>
          </a:xfrm>
        </p:spPr>
        <p:txBody>
          <a:bodyPr>
            <a:normAutofit/>
          </a:bodyPr>
          <a:lstStyle/>
          <a:p>
            <a:r>
              <a:rPr lang="da-DK" sz="2400" dirty="0">
                <a:solidFill>
                  <a:schemeClr val="accent6"/>
                </a:solidFill>
              </a:rPr>
              <a:t>PROJECT </a:t>
            </a:r>
            <a:r>
              <a:rPr lang="da-DK" sz="2400" dirty="0">
                <a:solidFill>
                  <a:srgbClr val="002060"/>
                </a:solidFill>
              </a:rPr>
              <a:t>EXAMPLE – NETWORK FUNDING</a:t>
            </a:r>
            <a:endParaRPr lang="da-DK" sz="2400" dirty="0"/>
          </a:p>
        </p:txBody>
      </p:sp>
      <p:sp>
        <p:nvSpPr>
          <p:cNvPr id="6" name="TextBox 5"/>
          <p:cNvSpPr txBox="1"/>
          <p:nvPr/>
        </p:nvSpPr>
        <p:spPr>
          <a:xfrm rot="5400000">
            <a:off x="11471883" y="3848341"/>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p:txBody>
      </p:sp>
      <p:sp>
        <p:nvSpPr>
          <p:cNvPr id="8" name="TextBox 7"/>
          <p:cNvSpPr txBox="1"/>
          <p:nvPr/>
        </p:nvSpPr>
        <p:spPr>
          <a:xfrm>
            <a:off x="767408" y="1268760"/>
            <a:ext cx="4248472" cy="5078313"/>
          </a:xfrm>
          <a:prstGeom prst="rect">
            <a:avLst/>
          </a:prstGeom>
          <a:noFill/>
        </p:spPr>
        <p:txBody>
          <a:bodyPr wrap="square" rtlCol="0">
            <a:spAutoFit/>
          </a:bodyPr>
          <a:lstStyle/>
          <a:p>
            <a:pPr lvl="0" algn="ctr">
              <a:defRPr/>
            </a:pP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t>
            </a:r>
            <a:r>
              <a:rPr lang="en-US" dirty="0">
                <a:solidFill>
                  <a:prstClr val="black"/>
                </a:solidFill>
                <a:latin typeface="Proxima Nova Lt" panose="02000506030000020004" pitchFamily="2" charset="0"/>
              </a:rPr>
              <a:t>Network of the Writers' Unions of the Baltic Countries</a:t>
            </a:r>
            <a:r>
              <a:rPr lang="lv-LV" dirty="0">
                <a:solidFill>
                  <a:prstClr val="black"/>
                </a:solidFill>
                <a:latin typeface="Proxima Nova Lt" panose="02000506030000020004" pitchFamily="2" charset="0"/>
              </a:rPr>
              <a:t> </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endParaRPr>
          </a:p>
          <a:p>
            <a:pPr lvl="0">
              <a:defRPr/>
            </a:pPr>
            <a:r>
              <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rPr>
              <a:t>Who? </a:t>
            </a:r>
            <a:r>
              <a:rPr lang="fo-FO" dirty="0">
                <a:latin typeface="Proxima Nova Alt Bl" panose="02000506030000020004" pitchFamily="2" charset="0"/>
              </a:rPr>
              <a:t>Writers' Union of Latvia</a:t>
            </a:r>
            <a:r>
              <a:rPr lang="lv-LV" dirty="0">
                <a:latin typeface="Proxima Nova Alt Bl" panose="02000506030000020004" pitchFamily="2" charset="0"/>
              </a:rPr>
              <a:t> </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(LV)</a:t>
            </a: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lvl="0">
              <a:defRPr/>
            </a:pPr>
            <a:r>
              <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rPr>
              <a:t>What? </a:t>
            </a:r>
            <a:r>
              <a:rPr lang="lv-LV" dirty="0"/>
              <a:t>To</a:t>
            </a:r>
            <a:r>
              <a:rPr lang="en-US" dirty="0"/>
              <a:t> set up a regular exchange between the writers' unions of the three Baltic countries in order to strengthen mutual cooperation within the Baltic region in the field of literature, fostering interest about each others country's literature, encouraging the exchange and mobility of the staff and authors; fostering translations, education of new translators, sharing experience on literary representation of authors, management, and issues of cultural policy.</a:t>
            </a:r>
            <a:endPar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p:txBody>
      </p:sp>
      <p:pic>
        <p:nvPicPr>
          <p:cNvPr id="9"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096000" y="2431005"/>
            <a:ext cx="4560738" cy="2284822"/>
          </a:xfrm>
        </p:spPr>
      </p:pic>
      <p:pic>
        <p:nvPicPr>
          <p:cNvPr id="2" name="Picture 1">
            <a:extLst>
              <a:ext uri="{FF2B5EF4-FFF2-40B4-BE49-F238E27FC236}">
                <a16:creationId xmlns:a16="http://schemas.microsoft.com/office/drawing/2014/main" id="{0773135B-4948-4F32-82B1-F91960970761}"/>
              </a:ext>
            </a:extLst>
          </p:cNvPr>
          <p:cNvPicPr>
            <a:picLocks noChangeAspect="1"/>
          </p:cNvPicPr>
          <p:nvPr/>
        </p:nvPicPr>
        <p:blipFill>
          <a:blip r:embed="rId4"/>
          <a:stretch>
            <a:fillRect/>
          </a:stretch>
        </p:blipFill>
        <p:spPr>
          <a:xfrm>
            <a:off x="8198774" y="5552372"/>
            <a:ext cx="3993226" cy="1121761"/>
          </a:xfrm>
          <a:prstGeom prst="rect">
            <a:avLst/>
          </a:prstGeom>
        </p:spPr>
      </p:pic>
    </p:spTree>
    <p:extLst>
      <p:ext uri="{BB962C8B-B14F-4D97-AF65-F5344CB8AC3E}">
        <p14:creationId xmlns:p14="http://schemas.microsoft.com/office/powerpoint/2010/main" val="22628478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357"/>
            <a:ext cx="9144000" cy="2387600"/>
          </a:xfrm>
        </p:spPr>
        <p:txBody>
          <a:bodyPr>
            <a:normAutofit fontScale="90000"/>
          </a:bodyPr>
          <a:lstStyle/>
          <a:p>
            <a:br>
              <a:rPr lang="fi-FI" dirty="0">
                <a:solidFill>
                  <a:srgbClr val="4EAA2D"/>
                </a:solidFill>
              </a:rPr>
            </a:br>
            <a:r>
              <a:rPr lang="fi-FI" dirty="0"/>
              <a:t>network funding</a:t>
            </a:r>
            <a:br>
              <a:rPr lang="lv-LV" dirty="0"/>
            </a:br>
            <a:r>
              <a:rPr lang="lv-LV" dirty="0" err="1">
                <a:solidFill>
                  <a:srgbClr val="4EAA2D"/>
                </a:solidFill>
              </a:rPr>
              <a:t>application</a:t>
            </a:r>
            <a:r>
              <a:rPr lang="lv-LV" dirty="0">
                <a:solidFill>
                  <a:srgbClr val="4EAA2D"/>
                </a:solidFill>
              </a:rPr>
              <a:t> </a:t>
            </a:r>
            <a:r>
              <a:rPr lang="lv-LV" dirty="0" err="1">
                <a:solidFill>
                  <a:srgbClr val="4EAA2D"/>
                </a:solidFill>
              </a:rPr>
              <a:t>deadlines</a:t>
            </a:r>
            <a:r>
              <a:rPr lang="lv-LV" dirty="0">
                <a:solidFill>
                  <a:srgbClr val="4EAA2D"/>
                </a:solidFill>
              </a:rPr>
              <a:t> 2019</a:t>
            </a:r>
            <a:endParaRPr lang="fi-FI" dirty="0">
              <a:solidFill>
                <a:srgbClr val="00B050"/>
              </a:solidFill>
            </a:endParaRPr>
          </a:p>
        </p:txBody>
      </p:sp>
      <p:sp>
        <p:nvSpPr>
          <p:cNvPr id="3" name="Underrubrik 2"/>
          <p:cNvSpPr>
            <a:spLocks noGrp="1"/>
          </p:cNvSpPr>
          <p:nvPr>
            <p:ph type="subTitle" idx="1"/>
          </p:nvPr>
        </p:nvSpPr>
        <p:spPr>
          <a:xfrm>
            <a:off x="695400" y="2769592"/>
            <a:ext cx="10945216" cy="2664296"/>
          </a:xfrm>
        </p:spPr>
        <p:txBody>
          <a:bodyPr>
            <a:normAutofit/>
          </a:bodyPr>
          <a:lstStyle/>
          <a:p>
            <a:endParaRPr lang="lv-LV" sz="3200" dirty="0"/>
          </a:p>
          <a:p>
            <a:r>
              <a:rPr lang="lv-LV" sz="3200" dirty="0" err="1"/>
              <a:t>January</a:t>
            </a:r>
            <a:r>
              <a:rPr lang="lv-LV" sz="3200" dirty="0"/>
              <a:t> 16 – </a:t>
            </a:r>
            <a:r>
              <a:rPr lang="lv-LV" sz="3200" dirty="0" err="1"/>
              <a:t>February</a:t>
            </a:r>
            <a:r>
              <a:rPr lang="lv-LV" sz="3200" dirty="0"/>
              <a:t> 18</a:t>
            </a:r>
          </a:p>
          <a:p>
            <a:r>
              <a:rPr lang="lv-LV" sz="3200" dirty="0"/>
              <a:t>August 26 – </a:t>
            </a:r>
            <a:r>
              <a:rPr lang="lv-LV" sz="3200" dirty="0" err="1"/>
              <a:t>September</a:t>
            </a:r>
            <a:r>
              <a:rPr lang="lv-LV" sz="3200" dirty="0"/>
              <a:t> 26</a:t>
            </a:r>
            <a:endParaRPr lang="fi-FI" sz="3200"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C651A6-DAD3-4788-BC4E-6BFBFD8F8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37" y="5666278"/>
            <a:ext cx="3990975" cy="1123950"/>
          </a:xfrm>
          <a:prstGeom prst="rect">
            <a:avLst/>
          </a:prstGeom>
        </p:spPr>
      </p:pic>
    </p:spTree>
    <p:extLst>
      <p:ext uri="{BB962C8B-B14F-4D97-AF65-F5344CB8AC3E}">
        <p14:creationId xmlns:p14="http://schemas.microsoft.com/office/powerpoint/2010/main" val="2386826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60648"/>
            <a:ext cx="9144000" cy="2387600"/>
          </a:xfrm>
        </p:spPr>
        <p:txBody>
          <a:bodyPr>
            <a:normAutofit/>
          </a:bodyPr>
          <a:lstStyle/>
          <a:p>
            <a:r>
              <a:rPr lang="fi-FI" dirty="0">
                <a:solidFill>
                  <a:srgbClr val="4EAA2D"/>
                </a:solidFill>
              </a:rPr>
              <a:t>mobility programme</a:t>
            </a:r>
            <a:br>
              <a:rPr lang="fi-FI" dirty="0">
                <a:solidFill>
                  <a:srgbClr val="4EAA2D"/>
                </a:solidFill>
              </a:rPr>
            </a:br>
            <a:r>
              <a:rPr lang="fi-FI" dirty="0"/>
              <a:t>artist residencies</a:t>
            </a:r>
          </a:p>
        </p:txBody>
      </p:sp>
      <p:sp>
        <p:nvSpPr>
          <p:cNvPr id="3" name="Underrubrik 2"/>
          <p:cNvSpPr>
            <a:spLocks noGrp="1"/>
          </p:cNvSpPr>
          <p:nvPr>
            <p:ph type="subTitle" idx="1"/>
          </p:nvPr>
        </p:nvSpPr>
        <p:spPr>
          <a:xfrm>
            <a:off x="1488707" y="2996952"/>
            <a:ext cx="9144000" cy="2592288"/>
          </a:xfrm>
        </p:spPr>
        <p:txBody>
          <a:bodyPr>
            <a:normAutofit fontScale="85000" lnSpcReduction="10000"/>
          </a:bodyPr>
          <a:lstStyle/>
          <a:p>
            <a:pPr marL="342900" indent="-342900" algn="l">
              <a:buFont typeface="Wingdings" panose="05000000000000000000" pitchFamily="2" charset="2"/>
              <a:buChar char="ü"/>
            </a:pPr>
            <a:r>
              <a:rPr lang="fi-FI" sz="2000" dirty="0"/>
              <a:t>Support for artist residency centres </a:t>
            </a:r>
            <a:r>
              <a:rPr lang="lv-LV" sz="2000" dirty="0"/>
              <a:t>(</a:t>
            </a:r>
            <a:r>
              <a:rPr lang="fi-FI" sz="2000" dirty="0"/>
              <a:t>up to </a:t>
            </a:r>
            <a:r>
              <a:rPr lang="lv-LV" sz="2000" dirty="0"/>
              <a:t>3</a:t>
            </a:r>
            <a:r>
              <a:rPr lang="fi-FI" sz="2000" dirty="0"/>
              <a:t> years</a:t>
            </a:r>
            <a:r>
              <a:rPr lang="lv-LV" sz="2000" dirty="0"/>
              <a:t>), </a:t>
            </a:r>
            <a:r>
              <a:rPr lang="lv-LV" sz="2000" dirty="0" err="1"/>
              <a:t>max</a:t>
            </a:r>
            <a:r>
              <a:rPr lang="lv-LV" sz="2000" dirty="0"/>
              <a:t> </a:t>
            </a:r>
            <a:r>
              <a:rPr lang="lv-LV" sz="2000" dirty="0" err="1"/>
              <a:t>amount</a:t>
            </a:r>
            <a:r>
              <a:rPr lang="lv-LV" sz="2000" dirty="0"/>
              <a:t> EUR 50 000</a:t>
            </a:r>
          </a:p>
          <a:p>
            <a:pPr marL="342900" indent="-342900" algn="l">
              <a:buFont typeface="Wingdings" panose="05000000000000000000" pitchFamily="2" charset="2"/>
              <a:buChar char="ü"/>
            </a:pPr>
            <a:r>
              <a:rPr lang="lv-LV" sz="2000" dirty="0"/>
              <a:t>T</a:t>
            </a:r>
            <a:r>
              <a:rPr lang="en-US" sz="2000" dirty="0"/>
              <a:t>ravel expenses, daily allowance and other direct costs which arise in connection with the residency stay of the artist(s)</a:t>
            </a:r>
            <a:endParaRPr lang="lv-LV" sz="2000" dirty="0"/>
          </a:p>
          <a:p>
            <a:pPr marL="342900" indent="-342900" algn="l">
              <a:buFont typeface="Wingdings" panose="05000000000000000000" pitchFamily="2" charset="2"/>
              <a:buChar char="ü"/>
            </a:pPr>
            <a:r>
              <a:rPr lang="fi-FI" sz="2000" dirty="0"/>
              <a:t>1</a:t>
            </a:r>
            <a:r>
              <a:rPr lang="lv-LV" sz="2000" dirty="0"/>
              <a:t>5</a:t>
            </a:r>
            <a:r>
              <a:rPr lang="fi-FI" sz="2000" dirty="0"/>
              <a:t> % can be administrative expenses</a:t>
            </a:r>
          </a:p>
          <a:p>
            <a:pPr marL="342900" indent="-342900" algn="l">
              <a:buFont typeface="Wingdings" panose="05000000000000000000" pitchFamily="2" charset="2"/>
              <a:buChar char="ü"/>
            </a:pPr>
            <a:r>
              <a:rPr lang="lv-LV" sz="2000" dirty="0"/>
              <a:t>N</a:t>
            </a:r>
            <a:r>
              <a:rPr lang="fi-FI" sz="2000" dirty="0"/>
              <a:t>ot for individual artists</a:t>
            </a:r>
          </a:p>
          <a:p>
            <a:pPr marL="342900" indent="-342900" algn="l">
              <a:buFont typeface="Wingdings" panose="05000000000000000000" pitchFamily="2" charset="2"/>
              <a:buChar char="ü"/>
            </a:pPr>
            <a:r>
              <a:rPr lang="lv-LV" sz="2000" dirty="0" err="1"/>
              <a:t>Residencies</a:t>
            </a:r>
            <a:r>
              <a:rPr lang="lv-LV" sz="2000" dirty="0"/>
              <a:t> </a:t>
            </a:r>
            <a:r>
              <a:rPr lang="lv-LV" sz="2000" dirty="0" err="1"/>
              <a:t>choose</a:t>
            </a:r>
            <a:r>
              <a:rPr lang="lv-LV" sz="2000" dirty="0"/>
              <a:t> </a:t>
            </a:r>
            <a:r>
              <a:rPr lang="lv-LV" sz="2000" dirty="0" err="1"/>
              <a:t>the</a:t>
            </a:r>
            <a:r>
              <a:rPr lang="lv-LV" sz="2000" dirty="0"/>
              <a:t> </a:t>
            </a:r>
            <a:r>
              <a:rPr lang="lv-LV" sz="2000" dirty="0" err="1"/>
              <a:t>visiting</a:t>
            </a:r>
            <a:r>
              <a:rPr lang="lv-LV" sz="2000" dirty="0"/>
              <a:t> artists</a:t>
            </a:r>
            <a:endParaRPr lang="en-US" sz="2000" dirty="0"/>
          </a:p>
          <a:p>
            <a:pPr marL="342900" indent="-342900" algn="l">
              <a:buFont typeface="Wingdings" panose="05000000000000000000" pitchFamily="2" charset="2"/>
              <a:buChar char="ü"/>
            </a:pPr>
            <a:r>
              <a:rPr lang="fi-FI" sz="2000" dirty="0"/>
              <a:t>The application should be for </a:t>
            </a:r>
            <a:r>
              <a:rPr lang="lv-LV" sz="2000" dirty="0" err="1"/>
              <a:t>at</a:t>
            </a:r>
            <a:r>
              <a:rPr lang="lv-LV" sz="2000" dirty="0"/>
              <a:t> </a:t>
            </a:r>
            <a:r>
              <a:rPr lang="lv-LV" sz="2000" dirty="0" err="1"/>
              <a:t>least</a:t>
            </a:r>
            <a:r>
              <a:rPr lang="lv-LV" sz="2000" dirty="0"/>
              <a:t> 2</a:t>
            </a:r>
            <a:r>
              <a:rPr lang="fi-FI" sz="2000" dirty="0"/>
              <a:t> artists</a:t>
            </a:r>
            <a:endParaRPr lang="en-US" sz="2000" dirty="0"/>
          </a:p>
          <a:p>
            <a:pPr marL="342900" indent="-342900" algn="l">
              <a:buFont typeface="Wingdings" panose="05000000000000000000" pitchFamily="2" charset="2"/>
              <a:buChar char="ü"/>
            </a:pPr>
            <a:r>
              <a:rPr lang="lv-LV" sz="2000" dirty="0"/>
              <a:t>R</a:t>
            </a:r>
            <a:r>
              <a:rPr lang="fi-FI" sz="2000" dirty="0"/>
              <a:t>esidencies should facilitate exchange between the artist and the local community</a:t>
            </a:r>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8B7A6D-294C-4646-A6BA-2DB52D2D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576591"/>
            <a:ext cx="3990975" cy="1123950"/>
          </a:xfrm>
          <a:prstGeom prst="rect">
            <a:avLst/>
          </a:prstGeom>
        </p:spPr>
      </p:pic>
    </p:spTree>
    <p:extLst>
      <p:ext uri="{BB962C8B-B14F-4D97-AF65-F5344CB8AC3E}">
        <p14:creationId xmlns:p14="http://schemas.microsoft.com/office/powerpoint/2010/main" val="36643747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5400" y="476672"/>
            <a:ext cx="7056784" cy="482570"/>
          </a:xfrm>
        </p:spPr>
        <p:txBody>
          <a:bodyPr>
            <a:normAutofit/>
          </a:bodyPr>
          <a:lstStyle/>
          <a:p>
            <a:r>
              <a:rPr lang="da-DK" sz="2400" dirty="0">
                <a:solidFill>
                  <a:schemeClr val="accent6"/>
                </a:solidFill>
              </a:rPr>
              <a:t>PROJECT </a:t>
            </a:r>
            <a:r>
              <a:rPr lang="da-DK" sz="2400" dirty="0">
                <a:solidFill>
                  <a:srgbClr val="002060"/>
                </a:solidFill>
              </a:rPr>
              <a:t>EXAMPLE – ARTIST RESIDENCIES </a:t>
            </a:r>
            <a:endParaRPr lang="da-DK" sz="2400" dirty="0"/>
          </a:p>
        </p:txBody>
      </p:sp>
      <p:sp>
        <p:nvSpPr>
          <p:cNvPr id="6" name="TextBox 5"/>
          <p:cNvSpPr txBox="1"/>
          <p:nvPr/>
        </p:nvSpPr>
        <p:spPr>
          <a:xfrm rot="5400000">
            <a:off x="11418948" y="3301141"/>
            <a:ext cx="2487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p>
        </p:txBody>
      </p:sp>
      <p:sp>
        <p:nvSpPr>
          <p:cNvPr id="7" name="TextBox 6"/>
          <p:cNvSpPr txBox="1"/>
          <p:nvPr/>
        </p:nvSpPr>
        <p:spPr>
          <a:xfrm>
            <a:off x="5447928" y="1239442"/>
            <a:ext cx="68880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endParaRPr kumimoji="0" lang="fi-FI"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p:txBody>
      </p:sp>
      <p:sp>
        <p:nvSpPr>
          <p:cNvPr id="8" name="TextBox 7"/>
          <p:cNvSpPr txBox="1"/>
          <p:nvPr/>
        </p:nvSpPr>
        <p:spPr>
          <a:xfrm>
            <a:off x="479376" y="1463873"/>
            <a:ext cx="468052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International</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Writers</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and</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Translators’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House</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Proxima Nova Lt" panose="02000506030000020004" pitchFamily="2" charset="0"/>
              </a:rPr>
              <a:t>The International Writers’ and Translators’ House is a multifunctional international writer’s and translator’s </a:t>
            </a:r>
            <a:r>
              <a:rPr lang="en-US" dirty="0" err="1">
                <a:solidFill>
                  <a:prstClr val="black"/>
                </a:solidFill>
                <a:latin typeface="Proxima Nova Lt" panose="02000506030000020004" pitchFamily="2" charset="0"/>
              </a:rPr>
              <a:t>centre</a:t>
            </a:r>
            <a:r>
              <a:rPr lang="en-US" dirty="0">
                <a:solidFill>
                  <a:prstClr val="black"/>
                </a:solidFill>
                <a:latin typeface="Proxima Nova Lt" panose="02000506030000020004" pitchFamily="2" charset="0"/>
              </a:rPr>
              <a:t>, which promotes the development of literature, encourages cross-cultural dialogue and introduces the Latvian literary process to international circulation. </a:t>
            </a:r>
            <a:r>
              <a:rPr lang="lv-LV" dirty="0">
                <a:solidFill>
                  <a:prstClr val="black"/>
                </a:solidFill>
                <a:latin typeface="Proxima Nova Lt" panose="02000506030000020004" pitchFamily="2" charset="0"/>
              </a:rPr>
              <a:t>The </a:t>
            </a:r>
            <a:r>
              <a:rPr lang="lv-LV" dirty="0" err="1">
                <a:solidFill>
                  <a:prstClr val="black"/>
                </a:solidFill>
                <a:latin typeface="Proxima Nova Lt" panose="02000506030000020004" pitchFamily="2" charset="0"/>
              </a:rPr>
              <a:t>main</a:t>
            </a:r>
            <a:r>
              <a:rPr lang="lv-LV" dirty="0">
                <a:solidFill>
                  <a:prstClr val="black"/>
                </a:solidFill>
                <a:latin typeface="Proxima Nova Lt" panose="02000506030000020004" pitchFamily="2" charset="0"/>
              </a:rPr>
              <a:t> </a:t>
            </a:r>
            <a:r>
              <a:rPr lang="lv-LV" dirty="0" err="1">
                <a:solidFill>
                  <a:prstClr val="black"/>
                </a:solidFill>
                <a:latin typeface="Proxima Nova Lt" panose="02000506030000020004" pitchFamily="2" charset="0"/>
              </a:rPr>
              <a:t>purpose</a:t>
            </a:r>
            <a:r>
              <a:rPr lang="lv-LV" dirty="0">
                <a:solidFill>
                  <a:prstClr val="black"/>
                </a:solidFill>
                <a:latin typeface="Proxima Nova Lt" panose="02000506030000020004" pitchFamily="2" charset="0"/>
              </a:rPr>
              <a:t> of </a:t>
            </a:r>
            <a:r>
              <a:rPr lang="lv-LV" dirty="0" err="1">
                <a:solidFill>
                  <a:prstClr val="black"/>
                </a:solidFill>
                <a:latin typeface="Proxima Nova Lt" panose="02000506030000020004" pitchFamily="2" charset="0"/>
              </a:rPr>
              <a:t>the</a:t>
            </a:r>
            <a:r>
              <a:rPr lang="lv-LV" dirty="0">
                <a:solidFill>
                  <a:prstClr val="black"/>
                </a:solidFill>
                <a:latin typeface="Proxima Nova Lt" panose="02000506030000020004" pitchFamily="2" charset="0"/>
              </a:rPr>
              <a:t> </a:t>
            </a:r>
            <a:r>
              <a:rPr lang="lv-LV" dirty="0" err="1">
                <a:solidFill>
                  <a:prstClr val="black"/>
                </a:solidFill>
                <a:latin typeface="Proxima Nova Lt" panose="02000506030000020004" pitchFamily="2" charset="0"/>
              </a:rPr>
              <a:t>residency</a:t>
            </a:r>
            <a:r>
              <a:rPr lang="lv-LV" dirty="0">
                <a:solidFill>
                  <a:prstClr val="black"/>
                </a:solidFill>
                <a:latin typeface="Proxima Nova Lt" panose="02000506030000020004" pitchFamily="2" charset="0"/>
              </a:rPr>
              <a:t> </a:t>
            </a:r>
            <a:r>
              <a:rPr lang="lv-LV" dirty="0" err="1">
                <a:solidFill>
                  <a:prstClr val="black"/>
                </a:solidFill>
                <a:latin typeface="Proxima Nova Lt" panose="02000506030000020004" pitchFamily="2" charset="0"/>
              </a:rPr>
              <a:t>is</a:t>
            </a:r>
            <a:r>
              <a:rPr lang="lv-LV" dirty="0">
                <a:solidFill>
                  <a:prstClr val="black"/>
                </a:solidFill>
                <a:latin typeface="Proxima Nova Lt" panose="02000506030000020004" pitchFamily="2" charset="0"/>
              </a:rPr>
              <a:t> to </a:t>
            </a:r>
            <a:r>
              <a:rPr lang="en-US" dirty="0" err="1">
                <a:solidFill>
                  <a:prstClr val="black"/>
                </a:solidFill>
                <a:latin typeface="Proxima Nova Lt" panose="02000506030000020004" pitchFamily="2" charset="0"/>
              </a:rPr>
              <a:t>promot</a:t>
            </a:r>
            <a:r>
              <a:rPr lang="lv-LV" dirty="0">
                <a:solidFill>
                  <a:prstClr val="black"/>
                </a:solidFill>
                <a:latin typeface="Proxima Nova Lt" panose="02000506030000020004" pitchFamily="2" charset="0"/>
              </a:rPr>
              <a:t>e</a:t>
            </a:r>
            <a:r>
              <a:rPr lang="en-US" dirty="0">
                <a:solidFill>
                  <a:prstClr val="black"/>
                </a:solidFill>
                <a:latin typeface="Proxima Nova Lt" panose="02000506030000020004" pitchFamily="2" charset="0"/>
              </a:rPr>
              <a:t> literary co-operation within Nordic - Baltic region by supporting more authors and translators from the region</a:t>
            </a:r>
            <a:r>
              <a:rPr lang="lv-LV" dirty="0">
                <a:solidFill>
                  <a:prstClr val="black"/>
                </a:solidFill>
                <a:latin typeface="Proxima Nova Lt" panose="02000506030000020004" pitchFamily="2" charset="0"/>
              </a:rPr>
              <a:t>,</a:t>
            </a:r>
            <a:r>
              <a:rPr lang="en-US" dirty="0">
                <a:solidFill>
                  <a:prstClr val="black"/>
                </a:solidFill>
                <a:latin typeface="Proxima Nova Lt" panose="02000506030000020004" pitchFamily="2" charset="0"/>
              </a:rPr>
              <a:t> giving them common space and time for creative writing.</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C2F6657-5DCA-408A-B928-D2EC78503FAE}"/>
              </a:ext>
            </a:extLst>
          </p:cNvPr>
          <p:cNvPicPr>
            <a:picLocks noChangeAspect="1"/>
          </p:cNvPicPr>
          <p:nvPr/>
        </p:nvPicPr>
        <p:blipFill>
          <a:blip r:embed="rId3"/>
          <a:stretch>
            <a:fillRect/>
          </a:stretch>
        </p:blipFill>
        <p:spPr>
          <a:xfrm>
            <a:off x="7896200" y="5577685"/>
            <a:ext cx="3993226" cy="1121761"/>
          </a:xfrm>
          <a:prstGeom prst="rect">
            <a:avLst/>
          </a:prstGeom>
        </p:spPr>
      </p:pic>
      <p:pic>
        <p:nvPicPr>
          <p:cNvPr id="1026" name="Picture 2" descr="http://www.ventspilshouse.lv/big_mv1.jpg">
            <a:extLst>
              <a:ext uri="{FF2B5EF4-FFF2-40B4-BE49-F238E27FC236}">
                <a16:creationId xmlns:a16="http://schemas.microsoft.com/office/drawing/2014/main" id="{9C77D684-172C-4D6C-BF2E-B68877BC18F9}"/>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6378" r="6378"/>
          <a:stretch>
            <a:fillRect/>
          </a:stretch>
        </p:blipFill>
        <p:spPr bwMode="auto">
          <a:xfrm>
            <a:off x="6096000" y="1612029"/>
            <a:ext cx="5259388" cy="376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677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60648"/>
            <a:ext cx="9144000" cy="2387600"/>
          </a:xfrm>
        </p:spPr>
        <p:txBody>
          <a:bodyPr>
            <a:normAutofit fontScale="90000"/>
          </a:bodyPr>
          <a:lstStyle/>
          <a:p>
            <a:br>
              <a:rPr lang="fi-FI" dirty="0">
                <a:solidFill>
                  <a:srgbClr val="4EAA2D"/>
                </a:solidFill>
              </a:rPr>
            </a:br>
            <a:r>
              <a:rPr lang="fi-FI" dirty="0"/>
              <a:t>artist residencies</a:t>
            </a:r>
            <a:br>
              <a:rPr lang="lv-LV" dirty="0"/>
            </a:br>
            <a:r>
              <a:rPr lang="lv-LV" dirty="0" err="1">
                <a:solidFill>
                  <a:srgbClr val="4EAA2D"/>
                </a:solidFill>
              </a:rPr>
              <a:t>application</a:t>
            </a:r>
            <a:r>
              <a:rPr lang="lv-LV" dirty="0">
                <a:solidFill>
                  <a:srgbClr val="4EAA2D"/>
                </a:solidFill>
              </a:rPr>
              <a:t> </a:t>
            </a:r>
            <a:r>
              <a:rPr lang="lv-LV" dirty="0" err="1">
                <a:solidFill>
                  <a:srgbClr val="4EAA2D"/>
                </a:solidFill>
              </a:rPr>
              <a:t>deadline</a:t>
            </a:r>
            <a:r>
              <a:rPr lang="lv-LV" dirty="0">
                <a:solidFill>
                  <a:srgbClr val="4EAA2D"/>
                </a:solidFill>
              </a:rPr>
              <a:t> 2019</a:t>
            </a:r>
            <a:endParaRPr lang="fi-FI" dirty="0"/>
          </a:p>
        </p:txBody>
      </p:sp>
      <p:sp>
        <p:nvSpPr>
          <p:cNvPr id="3" name="Underrubrik 2"/>
          <p:cNvSpPr>
            <a:spLocks noGrp="1"/>
          </p:cNvSpPr>
          <p:nvPr>
            <p:ph type="subTitle" idx="1"/>
          </p:nvPr>
        </p:nvSpPr>
        <p:spPr>
          <a:xfrm>
            <a:off x="1488707" y="2996952"/>
            <a:ext cx="9144000" cy="2592288"/>
          </a:xfrm>
        </p:spPr>
        <p:txBody>
          <a:bodyPr>
            <a:normAutofit/>
          </a:bodyPr>
          <a:lstStyle/>
          <a:p>
            <a:endParaRPr lang="lv-LV" sz="3200" dirty="0"/>
          </a:p>
          <a:p>
            <a:r>
              <a:rPr lang="lv-LV" sz="3200" dirty="0" err="1"/>
              <a:t>January</a:t>
            </a:r>
            <a:r>
              <a:rPr lang="lv-LV" sz="3200" dirty="0"/>
              <a:t> 18 – </a:t>
            </a:r>
            <a:r>
              <a:rPr lang="lv-LV" sz="3200" dirty="0" err="1"/>
              <a:t>February</a:t>
            </a:r>
            <a:r>
              <a:rPr lang="lv-LV" sz="3200" dirty="0"/>
              <a:t> 7</a:t>
            </a:r>
            <a:endParaRPr lang="fi-FI" sz="3200"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8B7A6D-294C-4646-A6BA-2DB52D2D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576591"/>
            <a:ext cx="3990975" cy="1123950"/>
          </a:xfrm>
          <a:prstGeom prst="rect">
            <a:avLst/>
          </a:prstGeom>
        </p:spPr>
      </p:pic>
    </p:spTree>
    <p:extLst>
      <p:ext uri="{BB962C8B-B14F-4D97-AF65-F5344CB8AC3E}">
        <p14:creationId xmlns:p14="http://schemas.microsoft.com/office/powerpoint/2010/main" val="41793412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hlinkClick r:id="rId3"/>
          </p:cNvPr>
          <p:cNvPicPr>
            <a:picLocks noChangeAspect="1"/>
          </p:cNvPicPr>
          <p:nvPr/>
        </p:nvPicPr>
        <p:blipFill>
          <a:blip r:embed="rId4"/>
          <a:stretch>
            <a:fillRect/>
          </a:stretch>
        </p:blipFill>
        <p:spPr>
          <a:xfrm>
            <a:off x="1631504" y="836712"/>
            <a:ext cx="8496944" cy="4634697"/>
          </a:xfrm>
          <a:prstGeom prst="rect">
            <a:avLst/>
          </a:prstGeom>
        </p:spPr>
      </p:pic>
      <p:pic>
        <p:nvPicPr>
          <p:cNvPr id="5" name="Picture 4">
            <a:extLst>
              <a:ext uri="{FF2B5EF4-FFF2-40B4-BE49-F238E27FC236}">
                <a16:creationId xmlns:a16="http://schemas.microsoft.com/office/drawing/2014/main" id="{0971EA54-FFD7-45B1-B75F-70D7D514B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1025" y="5566593"/>
            <a:ext cx="3990975" cy="1123950"/>
          </a:xfrm>
          <a:prstGeom prst="rect">
            <a:avLst/>
          </a:prstGeom>
        </p:spPr>
      </p:pic>
    </p:spTree>
    <p:extLst>
      <p:ext uri="{BB962C8B-B14F-4D97-AF65-F5344CB8AC3E}">
        <p14:creationId xmlns:p14="http://schemas.microsoft.com/office/powerpoint/2010/main" val="240901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56012" y="188640"/>
            <a:ext cx="5760268" cy="1455373"/>
          </a:xfrm>
        </p:spPr>
        <p:txBody>
          <a:bodyPr>
            <a:normAutofit fontScale="90000"/>
          </a:bodyPr>
          <a:lstStyle/>
          <a:p>
            <a:pPr algn="ctr"/>
            <a:br>
              <a:rPr lang="fi-FI" dirty="0"/>
            </a:br>
            <a:br>
              <a:rPr lang="fi-FI" dirty="0"/>
            </a:br>
            <a:br>
              <a:rPr lang="fi-FI" dirty="0"/>
            </a:br>
            <a:br>
              <a:rPr lang="fi-FI" dirty="0"/>
            </a:br>
            <a:r>
              <a:rPr lang="fi-FI" sz="3300" dirty="0"/>
              <a:t>The </a:t>
            </a:r>
            <a:r>
              <a:rPr lang="lv-LV" sz="3300" dirty="0"/>
              <a:t>N</a:t>
            </a:r>
            <a:r>
              <a:rPr lang="fi-FI" sz="3300" dirty="0"/>
              <a:t>ordic-</a:t>
            </a:r>
            <a:r>
              <a:rPr lang="lv-LV" sz="3300" dirty="0"/>
              <a:t>B</a:t>
            </a:r>
            <a:r>
              <a:rPr lang="fi-FI" sz="3300" dirty="0"/>
              <a:t>altic mobility programme for </a:t>
            </a:r>
            <a:r>
              <a:rPr lang="lv-LV" sz="3300" dirty="0"/>
              <a:t>C</a:t>
            </a:r>
            <a:r>
              <a:rPr lang="fi-FI" sz="3300" dirty="0"/>
              <a:t>ulture:</a:t>
            </a:r>
            <a:br>
              <a:rPr lang="lv-LV" sz="3300" dirty="0"/>
            </a:br>
            <a:r>
              <a:rPr lang="fi-FI" sz="3300" dirty="0">
                <a:solidFill>
                  <a:schemeClr val="accent6"/>
                </a:solidFill>
              </a:rPr>
              <a:t>key figures</a:t>
            </a:r>
          </a:p>
        </p:txBody>
      </p:sp>
      <p:sp>
        <p:nvSpPr>
          <p:cNvPr id="4" name="Platshållare för text 3"/>
          <p:cNvSpPr>
            <a:spLocks noGrp="1"/>
          </p:cNvSpPr>
          <p:nvPr>
            <p:ph type="body" sz="half" idx="2"/>
          </p:nvPr>
        </p:nvSpPr>
        <p:spPr>
          <a:xfrm>
            <a:off x="911424" y="1916832"/>
            <a:ext cx="10729192" cy="2813944"/>
          </a:xfrm>
        </p:spPr>
        <p:txBody>
          <a:bodyPr>
            <a:noAutofit/>
          </a:bodyPr>
          <a:lstStyle/>
          <a:p>
            <a:r>
              <a:rPr lang="fi-FI" sz="2400" dirty="0"/>
              <a:t>Total granted amount in 201</a:t>
            </a:r>
            <a:r>
              <a:rPr lang="lv-LV" sz="2400" dirty="0"/>
              <a:t>7</a:t>
            </a:r>
            <a:r>
              <a:rPr lang="fi-FI" sz="2400" dirty="0"/>
              <a:t>: </a:t>
            </a:r>
            <a:r>
              <a:rPr lang="lv-LV" sz="2400" b="1" dirty="0"/>
              <a:t>1 759 372 </a:t>
            </a:r>
            <a:r>
              <a:rPr lang="fi-FI" sz="2400" b="1" dirty="0"/>
              <a:t>€</a:t>
            </a:r>
          </a:p>
          <a:p>
            <a:r>
              <a:rPr lang="fi-FI" sz="2400" dirty="0"/>
              <a:t>Applications in total </a:t>
            </a:r>
            <a:r>
              <a:rPr lang="fi-FI" sz="2400" b="1" dirty="0"/>
              <a:t>10</a:t>
            </a:r>
            <a:r>
              <a:rPr lang="lv-LV" sz="2400" b="1" dirty="0"/>
              <a:t>60</a:t>
            </a:r>
            <a:r>
              <a:rPr lang="fi-FI" sz="2400" dirty="0"/>
              <a:t> of which 3</a:t>
            </a:r>
            <a:r>
              <a:rPr lang="lv-LV" sz="2400" dirty="0"/>
              <a:t>0</a:t>
            </a:r>
            <a:r>
              <a:rPr lang="fi-FI" sz="2400" dirty="0"/>
              <a:t> % were granted</a:t>
            </a:r>
            <a:endParaRPr lang="lv-LV" sz="2400" dirty="0"/>
          </a:p>
          <a:p>
            <a:endParaRPr lang="sv-SE" sz="2400" dirty="0"/>
          </a:p>
        </p:txBody>
      </p:sp>
      <p:pic>
        <p:nvPicPr>
          <p:cNvPr id="6"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F71022-073E-4F5F-880A-E2EE45BC0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517" y="5541094"/>
            <a:ext cx="3990975" cy="1123950"/>
          </a:xfrm>
          <a:prstGeom prst="rect">
            <a:avLst/>
          </a:prstGeom>
        </p:spPr>
      </p:pic>
      <p:graphicFrame>
        <p:nvGraphicFramePr>
          <p:cNvPr id="3" name="Table 2">
            <a:extLst>
              <a:ext uri="{FF2B5EF4-FFF2-40B4-BE49-F238E27FC236}">
                <a16:creationId xmlns:a16="http://schemas.microsoft.com/office/drawing/2014/main" id="{9005F9EF-9A54-4355-BCC6-EC527B97030C}"/>
              </a:ext>
            </a:extLst>
          </p:cNvPr>
          <p:cNvGraphicFramePr>
            <a:graphicFrameLocks noGrp="1"/>
          </p:cNvGraphicFramePr>
          <p:nvPr>
            <p:extLst>
              <p:ext uri="{D42A27DB-BD31-4B8C-83A1-F6EECF244321}">
                <p14:modId xmlns:p14="http://schemas.microsoft.com/office/powerpoint/2010/main" val="454403317"/>
              </p:ext>
            </p:extLst>
          </p:nvPr>
        </p:nvGraphicFramePr>
        <p:xfrm>
          <a:off x="1127446" y="2996952"/>
          <a:ext cx="6912769" cy="2376268"/>
        </p:xfrm>
        <a:graphic>
          <a:graphicData uri="http://schemas.openxmlformats.org/drawingml/2006/table">
            <a:tbl>
              <a:tblPr firstRow="1" firstCol="1" bandRow="1">
                <a:tableStyleId>{5C22544A-7EE6-4342-B048-85BDC9FD1C3A}</a:tableStyleId>
              </a:tblPr>
              <a:tblGrid>
                <a:gridCol w="1362071">
                  <a:extLst>
                    <a:ext uri="{9D8B030D-6E8A-4147-A177-3AD203B41FA5}">
                      <a16:colId xmlns:a16="http://schemas.microsoft.com/office/drawing/2014/main" val="40717811"/>
                    </a:ext>
                  </a:extLst>
                </a:gridCol>
                <a:gridCol w="1297427">
                  <a:extLst>
                    <a:ext uri="{9D8B030D-6E8A-4147-A177-3AD203B41FA5}">
                      <a16:colId xmlns:a16="http://schemas.microsoft.com/office/drawing/2014/main" val="1012723548"/>
                    </a:ext>
                  </a:extLst>
                </a:gridCol>
                <a:gridCol w="1255874">
                  <a:extLst>
                    <a:ext uri="{9D8B030D-6E8A-4147-A177-3AD203B41FA5}">
                      <a16:colId xmlns:a16="http://schemas.microsoft.com/office/drawing/2014/main" val="2546411831"/>
                    </a:ext>
                  </a:extLst>
                </a:gridCol>
                <a:gridCol w="1477499">
                  <a:extLst>
                    <a:ext uri="{9D8B030D-6E8A-4147-A177-3AD203B41FA5}">
                      <a16:colId xmlns:a16="http://schemas.microsoft.com/office/drawing/2014/main" val="1029355208"/>
                    </a:ext>
                  </a:extLst>
                </a:gridCol>
                <a:gridCol w="1519898">
                  <a:extLst>
                    <a:ext uri="{9D8B030D-6E8A-4147-A177-3AD203B41FA5}">
                      <a16:colId xmlns:a16="http://schemas.microsoft.com/office/drawing/2014/main" val="3898694696"/>
                    </a:ext>
                  </a:extLst>
                </a:gridCol>
              </a:tblGrid>
              <a:tr h="594067">
                <a:tc>
                  <a:txBody>
                    <a:bodyPr/>
                    <a:lstStyle/>
                    <a:p>
                      <a:pPr>
                        <a:lnSpc>
                          <a:spcPct val="107000"/>
                        </a:lnSpc>
                        <a:spcAft>
                          <a:spcPts val="0"/>
                        </a:spcAft>
                      </a:pPr>
                      <a:r>
                        <a:rPr lang="lv-LV" sz="1600" dirty="0">
                          <a:effectLst/>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lv-LV" sz="1600" dirty="0">
                        <a:effectLst/>
                      </a:endParaRPr>
                    </a:p>
                    <a:p>
                      <a:pPr>
                        <a:lnSpc>
                          <a:spcPct val="107000"/>
                        </a:lnSpc>
                        <a:spcAft>
                          <a:spcPts val="0"/>
                        </a:spcAft>
                      </a:pPr>
                      <a:r>
                        <a:rPr lang="lv-LV" sz="1600" dirty="0" err="1">
                          <a:effectLst/>
                        </a:rPr>
                        <a:t>Applications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lv-LV" sz="1600" dirty="0">
                        <a:effectLst/>
                      </a:endParaRPr>
                    </a:p>
                    <a:p>
                      <a:pPr>
                        <a:lnSpc>
                          <a:spcPct val="107000"/>
                        </a:lnSpc>
                        <a:spcAft>
                          <a:spcPts val="0"/>
                        </a:spcAft>
                      </a:pPr>
                      <a:r>
                        <a:rPr lang="lv-LV" sz="1600" dirty="0" err="1">
                          <a:effectLst/>
                        </a:rPr>
                        <a:t>Approved</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lv-LV" sz="1600" dirty="0">
                        <a:effectLst/>
                      </a:endParaRPr>
                    </a:p>
                    <a:p>
                      <a:pPr>
                        <a:lnSpc>
                          <a:spcPct val="107000"/>
                        </a:lnSpc>
                        <a:spcAft>
                          <a:spcPts val="0"/>
                        </a:spcAft>
                      </a:pPr>
                      <a:r>
                        <a:rPr lang="lv-LV" sz="1600" dirty="0" err="1">
                          <a:effectLst/>
                        </a:rPr>
                        <a:t>Applied</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lv-LV" sz="1600" dirty="0">
                        <a:effectLst/>
                      </a:endParaRPr>
                    </a:p>
                    <a:p>
                      <a:pPr>
                        <a:lnSpc>
                          <a:spcPct val="107000"/>
                        </a:lnSpc>
                        <a:spcAft>
                          <a:spcPts val="0"/>
                        </a:spcAft>
                      </a:pPr>
                      <a:r>
                        <a:rPr lang="lv-LV" sz="1600" dirty="0" err="1">
                          <a:effectLst/>
                        </a:rPr>
                        <a:t>Granted</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981222"/>
                  </a:ext>
                </a:extLst>
              </a:tr>
              <a:tr h="594067">
                <a:tc>
                  <a:txBody>
                    <a:bodyPr/>
                    <a:lstStyle/>
                    <a:p>
                      <a:pPr>
                        <a:lnSpc>
                          <a:spcPct val="107000"/>
                        </a:lnSpc>
                        <a:spcAft>
                          <a:spcPts val="0"/>
                        </a:spcAft>
                      </a:pPr>
                      <a:r>
                        <a:rPr lang="lv-LV" sz="1600">
                          <a:effectLst/>
                        </a:rPr>
                        <a:t>Mobility</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865</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278 (32 %)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dirty="0">
                          <a:effectLst/>
                        </a:rPr>
                        <a:t>€ 2 077 420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€ 573 945 (32 %)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417248"/>
                  </a:ext>
                </a:extLst>
              </a:tr>
              <a:tr h="594067">
                <a:tc>
                  <a:txBody>
                    <a:bodyPr/>
                    <a:lstStyle/>
                    <a:p>
                      <a:pPr>
                        <a:lnSpc>
                          <a:spcPct val="107000"/>
                        </a:lnSpc>
                        <a:spcAft>
                          <a:spcPts val="0"/>
                        </a:spcAft>
                      </a:pPr>
                      <a:r>
                        <a:rPr lang="lv-LV" sz="1600">
                          <a:effectLst/>
                        </a:rPr>
                        <a:t>Network</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132</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27 (20 %)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dirty="0">
                          <a:effectLst/>
                        </a:rPr>
                        <a:t>€ 3 729 327</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dirty="0">
                          <a:effectLst/>
                        </a:rPr>
                        <a:t>€ 863 591 (24 %)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440555"/>
                  </a:ext>
                </a:extLst>
              </a:tr>
              <a:tr h="594067">
                <a:tc>
                  <a:txBody>
                    <a:bodyPr/>
                    <a:lstStyle/>
                    <a:p>
                      <a:pPr>
                        <a:lnSpc>
                          <a:spcPct val="107000"/>
                        </a:lnSpc>
                        <a:spcAft>
                          <a:spcPts val="0"/>
                        </a:spcAft>
                      </a:pPr>
                      <a:r>
                        <a:rPr lang="lv-LV" sz="1600">
                          <a:effectLst/>
                        </a:rPr>
                        <a:t>Residencies</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63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15 (24 %)</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a:effectLst/>
                        </a:rPr>
                        <a:t>€ 1 759 623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600" dirty="0">
                          <a:effectLst/>
                        </a:rPr>
                        <a:t>€ 321 836 (18 %)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4809463"/>
                  </a:ext>
                </a:extLst>
              </a:tr>
            </a:tbl>
          </a:graphicData>
        </a:graphic>
      </p:graphicFrame>
    </p:spTree>
    <p:extLst>
      <p:ext uri="{BB962C8B-B14F-4D97-AF65-F5344CB8AC3E}">
        <p14:creationId xmlns:p14="http://schemas.microsoft.com/office/powerpoint/2010/main" val="360957418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56012" y="188640"/>
            <a:ext cx="5760268" cy="1455373"/>
          </a:xfrm>
        </p:spPr>
        <p:txBody>
          <a:bodyPr>
            <a:normAutofit/>
          </a:bodyPr>
          <a:lstStyle/>
          <a:p>
            <a:pPr algn="ctr"/>
            <a:r>
              <a:rPr lang="lv-LV" dirty="0" err="1"/>
              <a:t>Supported</a:t>
            </a:r>
            <a:r>
              <a:rPr lang="lv-LV" dirty="0"/>
              <a:t> </a:t>
            </a:r>
            <a:r>
              <a:rPr lang="lv-LV" dirty="0" err="1"/>
              <a:t>projects</a:t>
            </a:r>
            <a:r>
              <a:rPr lang="lv-LV" dirty="0"/>
              <a:t> </a:t>
            </a:r>
            <a:r>
              <a:rPr lang="lv-LV" dirty="0" err="1"/>
              <a:t>from</a:t>
            </a:r>
            <a:r>
              <a:rPr lang="lv-LV" dirty="0"/>
              <a:t> </a:t>
            </a:r>
            <a:r>
              <a:rPr lang="lv-LV" dirty="0" err="1"/>
              <a:t>Latvia</a:t>
            </a:r>
            <a:endParaRPr lang="fi-FI" sz="3300" dirty="0">
              <a:solidFill>
                <a:schemeClr val="accent6"/>
              </a:solidFill>
            </a:endParaRPr>
          </a:p>
        </p:txBody>
      </p:sp>
      <p:sp>
        <p:nvSpPr>
          <p:cNvPr id="4" name="Platshållare för text 3"/>
          <p:cNvSpPr>
            <a:spLocks noGrp="1"/>
          </p:cNvSpPr>
          <p:nvPr>
            <p:ph type="body" sz="half" idx="2"/>
          </p:nvPr>
        </p:nvSpPr>
        <p:spPr>
          <a:xfrm>
            <a:off x="911424" y="2438939"/>
            <a:ext cx="10729192" cy="3144669"/>
          </a:xfrm>
        </p:spPr>
        <p:txBody>
          <a:bodyPr>
            <a:noAutofit/>
          </a:bodyPr>
          <a:lstStyle/>
          <a:p>
            <a:endParaRPr lang="en-US" sz="2400" dirty="0"/>
          </a:p>
          <a:p>
            <a:endParaRPr lang="en-US" sz="2400" dirty="0"/>
          </a:p>
        </p:txBody>
      </p:sp>
      <p:pic>
        <p:nvPicPr>
          <p:cNvPr id="6"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D7E8C63-FD31-4E83-99B1-FD849A173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583609"/>
            <a:ext cx="3990975" cy="1123950"/>
          </a:xfrm>
          <a:prstGeom prst="rect">
            <a:avLst/>
          </a:prstGeom>
        </p:spPr>
      </p:pic>
      <p:graphicFrame>
        <p:nvGraphicFramePr>
          <p:cNvPr id="5" name="Table 4">
            <a:extLst>
              <a:ext uri="{FF2B5EF4-FFF2-40B4-BE49-F238E27FC236}">
                <a16:creationId xmlns:a16="http://schemas.microsoft.com/office/drawing/2014/main" id="{A30C8612-ABC7-4D61-962C-2E5D2BE71E56}"/>
              </a:ext>
            </a:extLst>
          </p:cNvPr>
          <p:cNvGraphicFramePr>
            <a:graphicFrameLocks noGrp="1"/>
          </p:cNvGraphicFramePr>
          <p:nvPr>
            <p:extLst>
              <p:ext uri="{D42A27DB-BD31-4B8C-83A1-F6EECF244321}">
                <p14:modId xmlns:p14="http://schemas.microsoft.com/office/powerpoint/2010/main" val="738035671"/>
              </p:ext>
            </p:extLst>
          </p:nvPr>
        </p:nvGraphicFramePr>
        <p:xfrm>
          <a:off x="1415480" y="2132856"/>
          <a:ext cx="8928992" cy="2877185"/>
        </p:xfrm>
        <a:graphic>
          <a:graphicData uri="http://schemas.openxmlformats.org/drawingml/2006/table">
            <a:tbl>
              <a:tblPr firstRow="1" bandRow="1"/>
              <a:tblGrid>
                <a:gridCol w="968931">
                  <a:extLst>
                    <a:ext uri="{9D8B030D-6E8A-4147-A177-3AD203B41FA5}">
                      <a16:colId xmlns:a16="http://schemas.microsoft.com/office/drawing/2014/main" val="993874573"/>
                    </a:ext>
                  </a:extLst>
                </a:gridCol>
                <a:gridCol w="936104">
                  <a:extLst>
                    <a:ext uri="{9D8B030D-6E8A-4147-A177-3AD203B41FA5}">
                      <a16:colId xmlns:a16="http://schemas.microsoft.com/office/drawing/2014/main" val="3171225569"/>
                    </a:ext>
                  </a:extLst>
                </a:gridCol>
                <a:gridCol w="936104">
                  <a:extLst>
                    <a:ext uri="{9D8B030D-6E8A-4147-A177-3AD203B41FA5}">
                      <a16:colId xmlns:a16="http://schemas.microsoft.com/office/drawing/2014/main" val="3861773171"/>
                    </a:ext>
                  </a:extLst>
                </a:gridCol>
                <a:gridCol w="936104">
                  <a:extLst>
                    <a:ext uri="{9D8B030D-6E8A-4147-A177-3AD203B41FA5}">
                      <a16:colId xmlns:a16="http://schemas.microsoft.com/office/drawing/2014/main" val="2830615331"/>
                    </a:ext>
                  </a:extLst>
                </a:gridCol>
                <a:gridCol w="936104">
                  <a:extLst>
                    <a:ext uri="{9D8B030D-6E8A-4147-A177-3AD203B41FA5}">
                      <a16:colId xmlns:a16="http://schemas.microsoft.com/office/drawing/2014/main" val="2727802524"/>
                    </a:ext>
                  </a:extLst>
                </a:gridCol>
                <a:gridCol w="936104">
                  <a:extLst>
                    <a:ext uri="{9D8B030D-6E8A-4147-A177-3AD203B41FA5}">
                      <a16:colId xmlns:a16="http://schemas.microsoft.com/office/drawing/2014/main" val="80611957"/>
                    </a:ext>
                  </a:extLst>
                </a:gridCol>
                <a:gridCol w="864096">
                  <a:extLst>
                    <a:ext uri="{9D8B030D-6E8A-4147-A177-3AD203B41FA5}">
                      <a16:colId xmlns:a16="http://schemas.microsoft.com/office/drawing/2014/main" val="2577760083"/>
                    </a:ext>
                  </a:extLst>
                </a:gridCol>
                <a:gridCol w="864096">
                  <a:extLst>
                    <a:ext uri="{9D8B030D-6E8A-4147-A177-3AD203B41FA5}">
                      <a16:colId xmlns:a16="http://schemas.microsoft.com/office/drawing/2014/main" val="2746189789"/>
                    </a:ext>
                  </a:extLst>
                </a:gridCol>
                <a:gridCol w="792088">
                  <a:extLst>
                    <a:ext uri="{9D8B030D-6E8A-4147-A177-3AD203B41FA5}">
                      <a16:colId xmlns:a16="http://schemas.microsoft.com/office/drawing/2014/main" val="27117384"/>
                    </a:ext>
                  </a:extLst>
                </a:gridCol>
                <a:gridCol w="759261">
                  <a:extLst>
                    <a:ext uri="{9D8B030D-6E8A-4147-A177-3AD203B41FA5}">
                      <a16:colId xmlns:a16="http://schemas.microsoft.com/office/drawing/2014/main" val="2873536679"/>
                    </a:ext>
                  </a:extLst>
                </a:gridCol>
              </a:tblGrid>
              <a:tr h="0">
                <a:tc>
                  <a:txBody>
                    <a:bodyPr/>
                    <a:lstStyle/>
                    <a:p>
                      <a:pPr>
                        <a:lnSpc>
                          <a:spcPct val="107000"/>
                        </a:lnSpc>
                      </a:pPr>
                      <a:endParaRPr lang="lv-LV" sz="1100" dirty="0">
                        <a:effectLst/>
                        <a:latin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2009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2012</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2014</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2015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2016</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0"/>
                        </a:spcAft>
                      </a:pPr>
                      <a:r>
                        <a:rPr lang="lv-LV"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2017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665764083"/>
                  </a:ext>
                </a:extLst>
              </a:tr>
              <a:tr h="483870">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Mobility</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€ 51 308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€ 35 500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€ 34 397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€ 75 300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€ 48 200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€ 45 540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25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€ 46 100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€ 24 510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€ 33 220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667605461"/>
                  </a:ext>
                </a:extLst>
              </a:tr>
              <a:tr h="427990">
                <a:tc>
                  <a:txBody>
                    <a:bodyPr/>
                    <a:lstStyle/>
                    <a:p>
                      <a:pPr>
                        <a:lnSpc>
                          <a:spcPct val="107000"/>
                        </a:lnSpc>
                        <a:spcAft>
                          <a:spcPts val="0"/>
                        </a:spcAft>
                      </a:pP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Network</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Short</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term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€ 88 792</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€ 59 560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€ 86 210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€ 39 500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€ 29 565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€ 65 000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€ 59 920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€ 37 870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€ 86 615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08233305"/>
                  </a:ext>
                </a:extLst>
              </a:tr>
              <a:tr h="435610">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Network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 term</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€ 37 772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€ 140 000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€ 60 000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project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€ 68 407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€ 110 870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96209941"/>
                  </a:ext>
                </a:extLst>
              </a:tr>
              <a:tr h="442595">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Artist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Residencies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€ 23 000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€ 6 500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call</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2011</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€ 14 680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call</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2013</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a:t>
                      </a:r>
                      <a:r>
                        <a:rPr lang="lv-LV"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call</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2014</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€ 30 000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€ 10 000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project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€ 42 000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a:t>
                      </a:r>
                      <a:r>
                        <a:rPr lang="lv-LV" sz="12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19378890"/>
                  </a:ext>
                </a:extLst>
              </a:tr>
              <a:tr h="433070">
                <a:tc>
                  <a:txBody>
                    <a:bodyPr/>
                    <a:lstStyle/>
                    <a:p>
                      <a:pPr>
                        <a:lnSpc>
                          <a:spcPct val="107000"/>
                        </a:lnSpc>
                        <a:spcAft>
                          <a:spcPts val="0"/>
                        </a:spcAft>
                      </a:pPr>
                      <a:r>
                        <a:rPr lang="lv-LV"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€ 200 872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€ 209 560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 project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€ 120 607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€ 189 480</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 </a:t>
                      </a:r>
                      <a:r>
                        <a:rPr lang="lv-LV" sz="1200" b="1"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€ 77 765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€ 178 947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€ 246 890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27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€ 72 380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 projects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0"/>
                        </a:spcAft>
                      </a:pPr>
                      <a:r>
                        <a:rPr lang="lv-LV"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€ 161 835</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26 </a:t>
                      </a:r>
                      <a:r>
                        <a:rPr lang="lv-LV" sz="1200" b="1"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971184906"/>
                  </a:ext>
                </a:extLst>
              </a:tr>
            </a:tbl>
          </a:graphicData>
        </a:graphic>
      </p:graphicFrame>
    </p:spTree>
    <p:extLst>
      <p:ext uri="{BB962C8B-B14F-4D97-AF65-F5344CB8AC3E}">
        <p14:creationId xmlns:p14="http://schemas.microsoft.com/office/powerpoint/2010/main" val="17517940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44625"/>
            <a:ext cx="11593288" cy="1393466"/>
          </a:xfrm>
        </p:spPr>
        <p:txBody>
          <a:bodyPr>
            <a:normAutofit/>
          </a:bodyPr>
          <a:lstStyle/>
          <a:p>
            <a:pPr algn="ctr"/>
            <a:r>
              <a:rPr lang="fi-FI" sz="3600" dirty="0"/>
              <a:t>The </a:t>
            </a:r>
            <a:r>
              <a:rPr lang="lv-LV" sz="3600" dirty="0"/>
              <a:t>N</a:t>
            </a:r>
            <a:r>
              <a:rPr lang="fi-FI" sz="3600" dirty="0"/>
              <a:t>ordic-</a:t>
            </a:r>
            <a:r>
              <a:rPr lang="lv-LV" sz="3600" dirty="0"/>
              <a:t>B</a:t>
            </a:r>
            <a:r>
              <a:rPr lang="fi-FI" sz="3600" dirty="0"/>
              <a:t>altic mobility programme for </a:t>
            </a:r>
            <a:r>
              <a:rPr lang="lv-LV" sz="3600" dirty="0"/>
              <a:t>C</a:t>
            </a:r>
            <a:r>
              <a:rPr lang="fi-FI" sz="3600" dirty="0"/>
              <a:t>ulture: </a:t>
            </a:r>
            <a:r>
              <a:rPr lang="fi-FI" sz="3600" dirty="0">
                <a:solidFill>
                  <a:schemeClr val="accent6"/>
                </a:solidFill>
              </a:rPr>
              <a:t>background</a:t>
            </a:r>
          </a:p>
        </p:txBody>
      </p:sp>
      <p:sp>
        <p:nvSpPr>
          <p:cNvPr id="4" name="Platshållare för text 3"/>
          <p:cNvSpPr>
            <a:spLocks noGrp="1"/>
          </p:cNvSpPr>
          <p:nvPr>
            <p:ph type="body" sz="half" idx="2"/>
          </p:nvPr>
        </p:nvSpPr>
        <p:spPr>
          <a:xfrm>
            <a:off x="1199456" y="1497613"/>
            <a:ext cx="9361040" cy="3960440"/>
          </a:xfrm>
        </p:spPr>
        <p:txBody>
          <a:bodyPr>
            <a:normAutofit lnSpcReduction="10000"/>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Established in 2009 </a:t>
            </a:r>
          </a:p>
          <a:p>
            <a:pPr marL="285750" indent="-285750">
              <a:buFont typeface="Arial" panose="020B0604020202020204" pitchFamily="34" charset="0"/>
              <a:buChar char="•"/>
            </a:pPr>
            <a:r>
              <a:rPr lang="en-US" sz="2400" dirty="0"/>
              <a:t>The Nordic and Baltic Ministers for Culture have agreed to promote mobility as an important instrument to strengthen the conditions for cultural and artistic cooperation in the Nordic-Baltic region </a:t>
            </a:r>
            <a:endParaRPr lang="lv-LV" sz="2400" dirty="0"/>
          </a:p>
          <a:p>
            <a:pPr marL="285750" indent="-285750">
              <a:buFont typeface="Arial" panose="020B0604020202020204" pitchFamily="34" charset="0"/>
              <a:buChar char="•"/>
            </a:pPr>
            <a:r>
              <a:rPr lang="en-US" sz="2400" dirty="0"/>
              <a:t>Decision of the funding is decided by the Nordic and Baltic Ministers for Culture</a:t>
            </a:r>
          </a:p>
          <a:p>
            <a:pPr marL="285750" indent="-285750">
              <a:buFont typeface="Arial" panose="020B0604020202020204" pitchFamily="34" charset="0"/>
              <a:buChar char="•"/>
            </a:pPr>
            <a:r>
              <a:rPr lang="en-US" sz="2400" dirty="0"/>
              <a:t>Funded by the participating countries </a:t>
            </a:r>
            <a:r>
              <a:rPr lang="lv-LV" sz="2400" dirty="0"/>
              <a:t>(</a:t>
            </a:r>
            <a:r>
              <a:rPr lang="lv-LV" sz="2400" dirty="0" err="1"/>
              <a:t>Estonia</a:t>
            </a:r>
            <a:r>
              <a:rPr lang="lv-LV" sz="2400" dirty="0"/>
              <a:t>, Latvia, </a:t>
            </a:r>
            <a:r>
              <a:rPr lang="lv-LV" sz="2400" dirty="0" err="1"/>
              <a:t>Lithuania</a:t>
            </a:r>
            <a:r>
              <a:rPr lang="lv-LV" sz="2400" dirty="0"/>
              <a:t>, </a:t>
            </a:r>
            <a:r>
              <a:rPr lang="lv-LV" sz="2400" dirty="0" err="1"/>
              <a:t>Finland</a:t>
            </a:r>
            <a:r>
              <a:rPr lang="lv-LV" sz="2400" dirty="0"/>
              <a:t>, </a:t>
            </a:r>
            <a:r>
              <a:rPr lang="lv-LV" sz="2400" dirty="0" err="1"/>
              <a:t>Sweden</a:t>
            </a:r>
            <a:r>
              <a:rPr lang="lv-LV" sz="2400" dirty="0"/>
              <a:t>, </a:t>
            </a:r>
            <a:r>
              <a:rPr lang="lv-LV" sz="2400" dirty="0" err="1"/>
              <a:t>Denmark</a:t>
            </a:r>
            <a:r>
              <a:rPr lang="lv-LV" sz="2400" dirty="0"/>
              <a:t>, </a:t>
            </a:r>
            <a:r>
              <a:rPr lang="lv-LV" sz="2400" dirty="0" err="1"/>
              <a:t>Norway</a:t>
            </a:r>
            <a:r>
              <a:rPr lang="lv-LV" sz="2400" dirty="0"/>
              <a:t>, </a:t>
            </a:r>
            <a:r>
              <a:rPr lang="lv-LV" sz="2400" dirty="0" err="1"/>
              <a:t>Iceland</a:t>
            </a:r>
            <a:r>
              <a:rPr lang="lv-LV" sz="2400" dirty="0"/>
              <a:t>, </a:t>
            </a:r>
            <a:r>
              <a:rPr lang="lv-LV" sz="2400" dirty="0" err="1"/>
              <a:t>Greenland</a:t>
            </a:r>
            <a:r>
              <a:rPr lang="lv-LV" sz="2400" dirty="0"/>
              <a:t>, </a:t>
            </a:r>
            <a:r>
              <a:rPr lang="lv-LV" sz="2400" dirty="0" err="1"/>
              <a:t>Faroe</a:t>
            </a:r>
            <a:r>
              <a:rPr lang="lv-LV" sz="2400" dirty="0"/>
              <a:t> </a:t>
            </a:r>
            <a:r>
              <a:rPr lang="lv-LV" sz="2400" dirty="0" err="1"/>
              <a:t>Islands</a:t>
            </a:r>
            <a:r>
              <a:rPr lang="lv-LV" sz="2400" dirty="0"/>
              <a:t>, </a:t>
            </a:r>
            <a:r>
              <a:rPr lang="nb-NO" sz="2400" dirty="0"/>
              <a:t>Åland</a:t>
            </a:r>
            <a:r>
              <a:rPr lang="lv-LV"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algn="ctr"/>
            <a:endParaRPr lang="fi-FI" dirty="0"/>
          </a:p>
        </p:txBody>
      </p:sp>
      <p:pic>
        <p:nvPicPr>
          <p:cNvPr id="6"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64B9C8-90C5-419A-90FC-2B29FC2D8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09" y="5554017"/>
            <a:ext cx="3990975" cy="1123950"/>
          </a:xfrm>
          <a:prstGeom prst="rect">
            <a:avLst/>
          </a:prstGeom>
        </p:spPr>
      </p:pic>
    </p:spTree>
    <p:extLst>
      <p:ext uri="{BB962C8B-B14F-4D97-AF65-F5344CB8AC3E}">
        <p14:creationId xmlns:p14="http://schemas.microsoft.com/office/powerpoint/2010/main" val="85494559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60648"/>
            <a:ext cx="9144000" cy="1512168"/>
          </a:xfrm>
        </p:spPr>
        <p:txBody>
          <a:bodyPr>
            <a:normAutofit fontScale="90000"/>
          </a:bodyPr>
          <a:lstStyle/>
          <a:p>
            <a:br>
              <a:rPr lang="fi-FI" dirty="0">
                <a:solidFill>
                  <a:srgbClr val="4EAA2D"/>
                </a:solidFill>
              </a:rPr>
            </a:br>
            <a:r>
              <a:rPr lang="lv-LV" dirty="0">
                <a:solidFill>
                  <a:srgbClr val="4EAA2D"/>
                </a:solidFill>
              </a:rPr>
              <a:t>Tips to </a:t>
            </a:r>
            <a:r>
              <a:rPr lang="lv-LV" dirty="0" err="1">
                <a:solidFill>
                  <a:srgbClr val="4EAA2D"/>
                </a:solidFill>
              </a:rPr>
              <a:t>remember</a:t>
            </a:r>
            <a:r>
              <a:rPr lang="lv-LV" dirty="0">
                <a:solidFill>
                  <a:srgbClr val="4EAA2D"/>
                </a:solidFill>
              </a:rPr>
              <a:t>!</a:t>
            </a:r>
            <a:endParaRPr lang="fi-FI" dirty="0"/>
          </a:p>
        </p:txBody>
      </p:sp>
      <p:sp>
        <p:nvSpPr>
          <p:cNvPr id="3" name="Underrubrik 2"/>
          <p:cNvSpPr>
            <a:spLocks noGrp="1"/>
          </p:cNvSpPr>
          <p:nvPr>
            <p:ph type="subTitle" idx="1"/>
          </p:nvPr>
        </p:nvSpPr>
        <p:spPr>
          <a:xfrm>
            <a:off x="1524000" y="2276871"/>
            <a:ext cx="9144000" cy="3299719"/>
          </a:xfrm>
        </p:spPr>
        <p:txBody>
          <a:bodyPr>
            <a:normAutofit fontScale="70000" lnSpcReduction="20000"/>
          </a:bodyPr>
          <a:lstStyle/>
          <a:p>
            <a:endParaRPr lang="lv-LV" sz="3200" dirty="0"/>
          </a:p>
          <a:p>
            <a:pPr marL="342900" indent="-342900" algn="l">
              <a:buFont typeface="Wingdings" panose="05000000000000000000" pitchFamily="2" charset="2"/>
              <a:buChar char="ü"/>
            </a:pPr>
            <a:r>
              <a:rPr lang="lv-LV" sz="3200" dirty="0" err="1"/>
              <a:t>Get</a:t>
            </a:r>
            <a:r>
              <a:rPr lang="lv-LV" sz="3200" dirty="0"/>
              <a:t> </a:t>
            </a:r>
            <a:r>
              <a:rPr lang="lv-LV" sz="3200" dirty="0" err="1"/>
              <a:t>acquainted</a:t>
            </a:r>
            <a:r>
              <a:rPr lang="lv-LV" sz="3200" dirty="0"/>
              <a:t> </a:t>
            </a:r>
            <a:r>
              <a:rPr lang="lv-LV" sz="3200" dirty="0" err="1"/>
              <a:t>with</a:t>
            </a:r>
            <a:r>
              <a:rPr lang="lv-LV" sz="3200" dirty="0"/>
              <a:t> </a:t>
            </a:r>
            <a:r>
              <a:rPr lang="lv-LV" sz="3200" dirty="0" err="1"/>
              <a:t>the</a:t>
            </a:r>
            <a:r>
              <a:rPr lang="lv-LV" sz="3200" dirty="0"/>
              <a:t> </a:t>
            </a:r>
            <a:r>
              <a:rPr lang="lv-LV" sz="3200" dirty="0" err="1"/>
              <a:t>programme’s</a:t>
            </a:r>
            <a:r>
              <a:rPr lang="lv-LV" sz="3200" dirty="0"/>
              <a:t> </a:t>
            </a:r>
            <a:r>
              <a:rPr lang="lv-LV" sz="3200" dirty="0" err="1"/>
              <a:t>criteria</a:t>
            </a:r>
            <a:endParaRPr lang="fi-FI" sz="3200" dirty="0"/>
          </a:p>
          <a:p>
            <a:pPr marL="342900" indent="-342900" algn="l">
              <a:buFont typeface="Wingdings" panose="05000000000000000000" pitchFamily="2" charset="2"/>
              <a:buChar char="ü"/>
            </a:pPr>
            <a:r>
              <a:rPr lang="lv-LV" sz="3200" dirty="0" err="1"/>
              <a:t>Describe</a:t>
            </a:r>
            <a:r>
              <a:rPr lang="lv-LV" sz="3200" dirty="0"/>
              <a:t> </a:t>
            </a:r>
            <a:r>
              <a:rPr lang="lv-LV" sz="3200" dirty="0" err="1"/>
              <a:t>the</a:t>
            </a:r>
            <a:r>
              <a:rPr lang="lv-LV" sz="3200" dirty="0"/>
              <a:t> project </a:t>
            </a:r>
            <a:r>
              <a:rPr lang="lv-LV" sz="3200" dirty="0" err="1"/>
              <a:t>and</a:t>
            </a:r>
            <a:r>
              <a:rPr lang="lv-LV" sz="3200" dirty="0"/>
              <a:t> </a:t>
            </a:r>
            <a:r>
              <a:rPr lang="lv-LV" sz="3200" dirty="0" err="1"/>
              <a:t>budget</a:t>
            </a:r>
            <a:r>
              <a:rPr lang="lv-LV" sz="3200" dirty="0"/>
              <a:t> </a:t>
            </a:r>
            <a:r>
              <a:rPr lang="lv-LV" sz="3200" dirty="0" err="1"/>
              <a:t>precisely</a:t>
            </a:r>
            <a:r>
              <a:rPr lang="fi-FI" sz="3200" dirty="0"/>
              <a:t>: who, what, when, why</a:t>
            </a:r>
          </a:p>
          <a:p>
            <a:pPr marL="342900" indent="-342900" algn="l">
              <a:buFont typeface="Wingdings" panose="05000000000000000000" pitchFamily="2" charset="2"/>
              <a:buChar char="ü"/>
            </a:pPr>
            <a:r>
              <a:rPr lang="fi-FI" sz="3200" dirty="0"/>
              <a:t>Submit the application in good time</a:t>
            </a:r>
            <a:endParaRPr lang="lv-LV" sz="3200" dirty="0"/>
          </a:p>
          <a:p>
            <a:pPr marL="342900" indent="-342900" algn="l">
              <a:buFont typeface="Wingdings" panose="05000000000000000000" pitchFamily="2" charset="2"/>
              <a:buChar char="ü"/>
            </a:pPr>
            <a:r>
              <a:rPr lang="lv-LV" sz="3200" dirty="0"/>
              <a:t>D</a:t>
            </a:r>
            <a:r>
              <a:rPr lang="en-US" sz="3200" dirty="0" err="1"/>
              <a:t>eadline</a:t>
            </a:r>
            <a:r>
              <a:rPr lang="en-US" sz="3200" dirty="0"/>
              <a:t> is 15:59, Finnish time</a:t>
            </a:r>
            <a:endParaRPr lang="lv-LV" sz="3200" dirty="0"/>
          </a:p>
          <a:p>
            <a:pPr marL="342900" indent="-342900" algn="l">
              <a:buFont typeface="Wingdings" panose="05000000000000000000" pitchFamily="2" charset="2"/>
              <a:buChar char="ü"/>
            </a:pPr>
            <a:r>
              <a:rPr lang="lv-LV" sz="3200" dirty="0" err="1"/>
              <a:t>Assessment</a:t>
            </a:r>
            <a:r>
              <a:rPr lang="lv-LV" sz="3200" dirty="0"/>
              <a:t> </a:t>
            </a:r>
            <a:r>
              <a:rPr lang="lv-LV" sz="3200" dirty="0" err="1"/>
              <a:t>by</a:t>
            </a:r>
            <a:r>
              <a:rPr lang="lv-LV" sz="3200" dirty="0"/>
              <a:t> </a:t>
            </a:r>
            <a:r>
              <a:rPr lang="lv-LV" sz="3200" dirty="0" err="1"/>
              <a:t>an</a:t>
            </a:r>
            <a:r>
              <a:rPr lang="lv-LV" sz="3200" dirty="0"/>
              <a:t> </a:t>
            </a:r>
            <a:r>
              <a:rPr lang="lv-LV" sz="3200" dirty="0" err="1"/>
              <a:t>external</a:t>
            </a:r>
            <a:r>
              <a:rPr lang="lv-LV" sz="3200" dirty="0"/>
              <a:t> </a:t>
            </a:r>
            <a:r>
              <a:rPr lang="lv-LV" sz="3200" dirty="0" err="1"/>
              <a:t>group</a:t>
            </a:r>
            <a:r>
              <a:rPr lang="lv-LV" sz="3200" dirty="0"/>
              <a:t> </a:t>
            </a:r>
            <a:r>
              <a:rPr lang="lv-LV" sz="3200" dirty="0" err="1"/>
              <a:t>of</a:t>
            </a:r>
            <a:r>
              <a:rPr lang="lv-LV" sz="3200" dirty="0"/>
              <a:t> </a:t>
            </a:r>
            <a:r>
              <a:rPr lang="lv-LV" sz="3200" dirty="0" err="1"/>
              <a:t>experts</a:t>
            </a:r>
            <a:endParaRPr lang="lv-LV" sz="3200" dirty="0"/>
          </a:p>
          <a:p>
            <a:pPr marL="342900" indent="-342900" algn="l">
              <a:buFont typeface="Wingdings" panose="05000000000000000000" pitchFamily="2" charset="2"/>
              <a:buChar char="ü"/>
            </a:pPr>
            <a:r>
              <a:rPr lang="lv-LV" sz="3200" dirty="0" err="1"/>
              <a:t>Results</a:t>
            </a:r>
            <a:r>
              <a:rPr lang="lv-LV" sz="3200" dirty="0"/>
              <a:t> </a:t>
            </a:r>
            <a:r>
              <a:rPr lang="lv-LV" sz="3200" dirty="0" err="1"/>
              <a:t>announced</a:t>
            </a:r>
            <a:r>
              <a:rPr lang="lv-LV" sz="3200" dirty="0"/>
              <a:t> 2 </a:t>
            </a:r>
            <a:r>
              <a:rPr lang="lv-LV" sz="3200" dirty="0" err="1"/>
              <a:t>months</a:t>
            </a:r>
            <a:r>
              <a:rPr lang="lv-LV" sz="3200" dirty="0"/>
              <a:t> </a:t>
            </a:r>
            <a:r>
              <a:rPr lang="lv-LV" sz="3200" dirty="0" err="1"/>
              <a:t>after</a:t>
            </a:r>
            <a:r>
              <a:rPr lang="lv-LV" sz="3200" dirty="0"/>
              <a:t> </a:t>
            </a:r>
            <a:r>
              <a:rPr lang="lv-LV" sz="3200" dirty="0" err="1"/>
              <a:t>the</a:t>
            </a:r>
            <a:r>
              <a:rPr lang="lv-LV" sz="3200" dirty="0"/>
              <a:t> </a:t>
            </a:r>
            <a:r>
              <a:rPr lang="lv-LV" sz="3200" dirty="0" err="1"/>
              <a:t>deadline</a:t>
            </a:r>
            <a:r>
              <a:rPr lang="en-US" sz="3200" dirty="0"/>
              <a:t> </a:t>
            </a:r>
            <a:endParaRPr lang="lv-LV" sz="3200" dirty="0"/>
          </a:p>
          <a:p>
            <a:pPr marL="342900" indent="-342900" algn="l">
              <a:buFont typeface="Wingdings" panose="05000000000000000000" pitchFamily="2" charset="2"/>
              <a:buChar char="ü"/>
            </a:pPr>
            <a:r>
              <a:rPr lang="en-US" sz="3200" dirty="0"/>
              <a:t>Granted projects may begin </a:t>
            </a:r>
            <a:r>
              <a:rPr lang="lv-LV" sz="3200" dirty="0"/>
              <a:t>2 </a:t>
            </a:r>
            <a:r>
              <a:rPr lang="lv-LV" sz="3200" dirty="0" err="1"/>
              <a:t>months</a:t>
            </a:r>
            <a:r>
              <a:rPr lang="lv-LV" sz="3200" dirty="0"/>
              <a:t> </a:t>
            </a:r>
            <a:r>
              <a:rPr lang="en-US" sz="3200" dirty="0"/>
              <a:t>after the deadline</a:t>
            </a:r>
            <a:endParaRPr lang="lv-LV" sz="3200" dirty="0"/>
          </a:p>
          <a:p>
            <a:pPr marL="342900" indent="-342900" algn="l">
              <a:buFont typeface="Wingdings" panose="05000000000000000000" pitchFamily="2" charset="2"/>
              <a:buChar char="ü"/>
            </a:pPr>
            <a:r>
              <a:rPr lang="lv-LV" sz="3200" dirty="0" err="1"/>
              <a:t>Last</a:t>
            </a:r>
            <a:r>
              <a:rPr lang="lv-LV" sz="3200" dirty="0"/>
              <a:t> 15% </a:t>
            </a:r>
            <a:r>
              <a:rPr lang="lv-LV" sz="3200" dirty="0" err="1"/>
              <a:t>are</a:t>
            </a:r>
            <a:r>
              <a:rPr lang="lv-LV" sz="3200" dirty="0"/>
              <a:t> </a:t>
            </a:r>
            <a:r>
              <a:rPr lang="lv-LV" sz="3200" dirty="0" err="1"/>
              <a:t>paid</a:t>
            </a:r>
            <a:r>
              <a:rPr lang="lv-LV" sz="3200" dirty="0"/>
              <a:t> </a:t>
            </a:r>
            <a:r>
              <a:rPr lang="lv-LV" sz="3200" dirty="0" err="1"/>
              <a:t>after</a:t>
            </a:r>
            <a:r>
              <a:rPr lang="lv-LV" sz="3200" dirty="0"/>
              <a:t> </a:t>
            </a:r>
            <a:r>
              <a:rPr lang="lv-LV" sz="3200" dirty="0" err="1"/>
              <a:t>reporting</a:t>
            </a:r>
            <a:endParaRPr lang="fi-FI" sz="3200"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8B7A6D-294C-4646-A6BA-2DB52D2D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576591"/>
            <a:ext cx="3990975" cy="1123950"/>
          </a:xfrm>
          <a:prstGeom prst="rect">
            <a:avLst/>
          </a:prstGeom>
        </p:spPr>
      </p:pic>
    </p:spTree>
    <p:extLst>
      <p:ext uri="{BB962C8B-B14F-4D97-AF65-F5344CB8AC3E}">
        <p14:creationId xmlns:p14="http://schemas.microsoft.com/office/powerpoint/2010/main" val="208714764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59696" y="5499230"/>
            <a:ext cx="1536170" cy="1152128"/>
          </a:xfrm>
          <a:prstGeom prst="rect">
            <a:avLst/>
          </a:prstGeom>
        </p:spPr>
      </p:pic>
      <p:sp>
        <p:nvSpPr>
          <p:cNvPr id="3" name="TextBox 2"/>
          <p:cNvSpPr txBox="1"/>
          <p:nvPr/>
        </p:nvSpPr>
        <p:spPr>
          <a:xfrm>
            <a:off x="1703512" y="908720"/>
            <a:ext cx="8424936" cy="2677656"/>
          </a:xfrm>
          <a:prstGeom prst="rect">
            <a:avLst/>
          </a:prstGeom>
          <a:noFill/>
        </p:spPr>
        <p:txBody>
          <a:bodyPr wrap="square" rtlCol="0">
            <a:spAutoFit/>
          </a:bodyPr>
          <a:lstStyle/>
          <a:p>
            <a:r>
              <a:rPr lang="lv-LV" sz="6000" dirty="0" err="1">
                <a:solidFill>
                  <a:srgbClr val="002060"/>
                </a:solidFill>
                <a:latin typeface="Proxima Nova ScOsf Lt" panose="02000506030000020004" pitchFamily="2" charset="0"/>
              </a:rPr>
              <a:t>Nordic</a:t>
            </a:r>
            <a:r>
              <a:rPr lang="lv-LV" sz="6000" dirty="0">
                <a:solidFill>
                  <a:srgbClr val="002060"/>
                </a:solidFill>
                <a:latin typeface="Proxima Nova ScOsf Lt" panose="02000506030000020004" pitchFamily="2" charset="0"/>
              </a:rPr>
              <a:t> </a:t>
            </a:r>
            <a:r>
              <a:rPr lang="lv-LV" sz="6000" dirty="0" err="1">
                <a:solidFill>
                  <a:srgbClr val="002060"/>
                </a:solidFill>
                <a:latin typeface="Proxima Nova ScOsf Lt" panose="02000506030000020004" pitchFamily="2" charset="0"/>
              </a:rPr>
              <a:t>Culture</a:t>
            </a:r>
            <a:r>
              <a:rPr lang="lv-LV" sz="6000" dirty="0">
                <a:solidFill>
                  <a:srgbClr val="002060"/>
                </a:solidFill>
                <a:latin typeface="Proxima Nova ScOsf Lt" panose="02000506030000020004" pitchFamily="2" charset="0"/>
              </a:rPr>
              <a:t> </a:t>
            </a:r>
            <a:r>
              <a:rPr lang="lv-LV" sz="6000" dirty="0" err="1">
                <a:solidFill>
                  <a:srgbClr val="002060"/>
                </a:solidFill>
                <a:latin typeface="Proxima Nova ScOsf Lt" panose="02000506030000020004" pitchFamily="2" charset="0"/>
              </a:rPr>
              <a:t>Point</a:t>
            </a:r>
            <a:r>
              <a:rPr lang="fi-FI" sz="6000" dirty="0">
                <a:solidFill>
                  <a:srgbClr val="002060"/>
                </a:solidFill>
                <a:latin typeface="Proxima Nova ScOsf Lt" panose="02000506030000020004" pitchFamily="2" charset="0"/>
              </a:rPr>
              <a:t>	</a:t>
            </a:r>
            <a:endParaRPr lang="fo-FO" dirty="0">
              <a:latin typeface="Proxima Nova Rg" panose="02000506030000020004" pitchFamily="2" charset="0"/>
            </a:endParaRPr>
          </a:p>
          <a:p>
            <a:endParaRPr lang="fo-FO" b="1" dirty="0">
              <a:latin typeface="Proxima Nova Rg" panose="02000506030000020004" pitchFamily="2" charset="0"/>
            </a:endParaRPr>
          </a:p>
          <a:p>
            <a:r>
              <a:rPr lang="fo-FO" dirty="0">
                <a:latin typeface="Proxima Nova Rg" panose="02000506030000020004" pitchFamily="2" charset="0"/>
                <a:hlinkClick r:id="rId3"/>
              </a:rPr>
              <a:t>program@nordiskkulturkontakt.org</a:t>
            </a:r>
            <a:endParaRPr lang="lv-LV" dirty="0">
              <a:latin typeface="Proxima Nova Rg" panose="02000506030000020004" pitchFamily="2" charset="0"/>
            </a:endParaRPr>
          </a:p>
          <a:p>
            <a:endParaRPr lang="lv-LV" dirty="0">
              <a:latin typeface="Proxima Nova Rg" panose="02000506030000020004" pitchFamily="2" charset="0"/>
            </a:endParaRPr>
          </a:p>
          <a:p>
            <a:r>
              <a:rPr lang="lv-LV" dirty="0">
                <a:latin typeface="Proxima Nova Rg" panose="02000506030000020004" pitchFamily="2" charset="0"/>
                <a:hlinkClick r:id="rId4"/>
              </a:rPr>
              <a:t>www.nordiskkulturkontakt.org</a:t>
            </a:r>
            <a:endParaRPr lang="lv-LV" dirty="0">
              <a:latin typeface="Proxima Nova Rg" panose="02000506030000020004" pitchFamily="2" charset="0"/>
            </a:endParaRPr>
          </a:p>
          <a:p>
            <a:endParaRPr lang="fo-FO" dirty="0">
              <a:latin typeface="Proxima Nova Rg" panose="02000506030000020004" pitchFamily="2" charset="0"/>
            </a:endParaRPr>
          </a:p>
          <a:p>
            <a:r>
              <a:rPr lang="fo-FO" b="1" dirty="0">
                <a:latin typeface="Proxima Nova Rg" panose="02000506030000020004" pitchFamily="2" charset="0"/>
              </a:rPr>
              <a:t>Order </a:t>
            </a:r>
            <a:r>
              <a:rPr lang="lv-LV" b="1" dirty="0" err="1">
                <a:latin typeface="Proxima Nova Rg" panose="02000506030000020004" pitchFamily="2" charset="0"/>
              </a:rPr>
              <a:t>the</a:t>
            </a:r>
            <a:r>
              <a:rPr lang="fo-FO" b="1" dirty="0">
                <a:latin typeface="Proxima Nova Rg" panose="02000506030000020004" pitchFamily="2" charset="0"/>
              </a:rPr>
              <a:t> newsletter</a:t>
            </a:r>
            <a:r>
              <a:rPr lang="fo-FO" dirty="0">
                <a:latin typeface="Proxima Nova Rg" panose="02000506030000020004" pitchFamily="2" charset="0"/>
              </a:rPr>
              <a:t> from </a:t>
            </a:r>
            <a:r>
              <a:rPr lang="fo-FO" dirty="0">
                <a:latin typeface="Proxima Nova Rg" panose="02000506030000020004" pitchFamily="2" charset="0"/>
                <a:hlinkClick r:id="rId4"/>
              </a:rPr>
              <a:t>www.nordiskkulturkontakt.org</a:t>
            </a:r>
            <a:r>
              <a:rPr lang="lv-LV" dirty="0">
                <a:latin typeface="Proxima Nova Rg" panose="02000506030000020004" pitchFamily="2" charset="0"/>
              </a:rPr>
              <a:t> </a:t>
            </a:r>
            <a:r>
              <a:rPr lang="fo-FO" dirty="0">
                <a:latin typeface="Proxima Nova Rg" panose="02000506030000020004" pitchFamily="2" charset="0"/>
              </a:rPr>
              <a:t>or </a:t>
            </a:r>
            <a:r>
              <a:rPr lang="lv-LV" dirty="0" err="1">
                <a:latin typeface="Proxima Nova Rg" panose="02000506030000020004" pitchFamily="2" charset="0"/>
              </a:rPr>
              <a:t>by</a:t>
            </a:r>
            <a:r>
              <a:rPr lang="lv-LV" dirty="0">
                <a:latin typeface="Proxima Nova Rg" panose="02000506030000020004" pitchFamily="2" charset="0"/>
              </a:rPr>
              <a:t> e-</a:t>
            </a:r>
            <a:r>
              <a:rPr lang="fo-FO" dirty="0">
                <a:latin typeface="Proxima Nova Rg" panose="02000506030000020004" pitchFamily="2" charset="0"/>
              </a:rPr>
              <a:t>mail</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680" y="5860216"/>
            <a:ext cx="449104" cy="4491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9460" y="5871088"/>
            <a:ext cx="774212" cy="438232"/>
          </a:xfrm>
          <a:prstGeom prst="rect">
            <a:avLst/>
          </a:prstGeom>
        </p:spPr>
      </p:pic>
      <p:sp>
        <p:nvSpPr>
          <p:cNvPr id="11" name="TextBox 10"/>
          <p:cNvSpPr txBox="1"/>
          <p:nvPr/>
        </p:nvSpPr>
        <p:spPr>
          <a:xfrm>
            <a:off x="4655840" y="5922335"/>
            <a:ext cx="2448106" cy="400110"/>
          </a:xfrm>
          <a:prstGeom prst="rect">
            <a:avLst/>
          </a:prstGeom>
          <a:noFill/>
        </p:spPr>
        <p:txBody>
          <a:bodyPr wrap="none" rtlCol="0">
            <a:spAutoFit/>
          </a:bodyPr>
          <a:lstStyle/>
          <a:p>
            <a:r>
              <a:rPr lang="da-DK" sz="2000" b="1" dirty="0">
                <a:latin typeface="Proxima Nova Rg" panose="02000506030000020004" pitchFamily="2" charset="0"/>
              </a:rPr>
              <a:t>#kulturkontaktnord</a:t>
            </a:r>
            <a:endParaRPr lang="fi-FI" sz="2000" b="1" dirty="0">
              <a:latin typeface="Proxima Nova Rg" panose="02000506030000020004" pitchFamily="2" charset="0"/>
            </a:endParaRPr>
          </a:p>
        </p:txBody>
      </p:sp>
      <p:pic>
        <p:nvPicPr>
          <p:cNvPr id="12" name="Picture 2" descr="W:\KKN Server\Kommunikation\Logoarkiv\Nyt logo\KKN_logo_141210 2\KKN_Logo_rgb\KKN_lo-res-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B8B185A-74C2-4F56-8DF5-4D01F2DD90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862" y="5560415"/>
            <a:ext cx="3990975" cy="1123950"/>
          </a:xfrm>
          <a:prstGeom prst="rect">
            <a:avLst/>
          </a:prstGeom>
        </p:spPr>
      </p:pic>
    </p:spTree>
    <p:extLst>
      <p:ext uri="{BB962C8B-B14F-4D97-AF65-F5344CB8AC3E}">
        <p14:creationId xmlns:p14="http://schemas.microsoft.com/office/powerpoint/2010/main" val="10180395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59696" y="5499230"/>
            <a:ext cx="1536170" cy="1152128"/>
          </a:xfrm>
          <a:prstGeom prst="rect">
            <a:avLst/>
          </a:prstGeom>
        </p:spPr>
      </p:pic>
      <p:sp>
        <p:nvSpPr>
          <p:cNvPr id="3" name="TextBox 2"/>
          <p:cNvSpPr txBox="1"/>
          <p:nvPr/>
        </p:nvSpPr>
        <p:spPr>
          <a:xfrm>
            <a:off x="695400" y="1207283"/>
            <a:ext cx="8208912" cy="3693319"/>
          </a:xfrm>
          <a:prstGeom prst="rect">
            <a:avLst/>
          </a:prstGeom>
          <a:noFill/>
        </p:spPr>
        <p:txBody>
          <a:bodyPr wrap="square" rtlCol="0">
            <a:spAutoFit/>
          </a:bodyPr>
          <a:lstStyle/>
          <a:p>
            <a:r>
              <a:rPr lang="en-US" sz="5400" dirty="0">
                <a:solidFill>
                  <a:srgbClr val="002060"/>
                </a:solidFill>
                <a:latin typeface="Proxima Nova Rg" panose="02000506030000020004" pitchFamily="2" charset="0"/>
              </a:rPr>
              <a:t>Nordic Council of Ministers</a:t>
            </a:r>
            <a:r>
              <a:rPr lang="lv-LV" sz="5400" dirty="0">
                <a:solidFill>
                  <a:srgbClr val="002060"/>
                </a:solidFill>
                <a:latin typeface="Proxima Nova Rg" panose="02000506030000020004" pitchFamily="2" charset="0"/>
              </a:rPr>
              <a:t>’</a:t>
            </a:r>
            <a:r>
              <a:rPr lang="en-US" sz="5400" dirty="0">
                <a:solidFill>
                  <a:srgbClr val="002060"/>
                </a:solidFill>
                <a:latin typeface="Proxima Nova Rg" panose="02000506030000020004" pitchFamily="2" charset="0"/>
              </a:rPr>
              <a:t> Office in Latvia</a:t>
            </a:r>
          </a:p>
          <a:p>
            <a:endParaRPr lang="lv-LV" dirty="0">
              <a:latin typeface="Proxima Nova Rg" panose="02000506030000020004" pitchFamily="2" charset="0"/>
            </a:endParaRPr>
          </a:p>
          <a:p>
            <a:endParaRPr lang="lv-LV" dirty="0">
              <a:latin typeface="Proxima Nova Rg" panose="02000506030000020004" pitchFamily="2" charset="0"/>
            </a:endParaRPr>
          </a:p>
          <a:p>
            <a:r>
              <a:rPr lang="en-US" dirty="0">
                <a:latin typeface="Proxima Nova Rg" panose="02000506030000020004" pitchFamily="2" charset="0"/>
              </a:rPr>
              <a:t>Culture Adviser Ginta Tropa</a:t>
            </a:r>
          </a:p>
          <a:p>
            <a:r>
              <a:rPr lang="en-US" dirty="0">
                <a:latin typeface="Proxima Nova Rg" panose="02000506030000020004" pitchFamily="2" charset="0"/>
              </a:rPr>
              <a:t>E-mail: </a:t>
            </a:r>
            <a:r>
              <a:rPr lang="en-US" dirty="0">
                <a:latin typeface="Proxima Nova Rg" panose="02000506030000020004" pitchFamily="2" charset="0"/>
                <a:hlinkClick r:id="rId3"/>
              </a:rPr>
              <a:t>ginta@norden.lv</a:t>
            </a:r>
            <a:endParaRPr lang="lv-LV" dirty="0">
              <a:latin typeface="Proxima Nova Rg" panose="02000506030000020004" pitchFamily="2" charset="0"/>
            </a:endParaRPr>
          </a:p>
          <a:p>
            <a:r>
              <a:rPr lang="en-US" dirty="0">
                <a:latin typeface="Proxima Nova Rg" panose="02000506030000020004" pitchFamily="2" charset="0"/>
              </a:rPr>
              <a:t>Phone: +371 </a:t>
            </a:r>
            <a:r>
              <a:rPr lang="lv-LV" dirty="0">
                <a:latin typeface="Proxima Nova Rg" panose="02000506030000020004" pitchFamily="2" charset="0"/>
              </a:rPr>
              <a:t>26362558</a:t>
            </a:r>
          </a:p>
          <a:p>
            <a:endParaRPr lang="lv-LV" dirty="0">
              <a:latin typeface="Proxima Nova Rg" panose="02000506030000020004" pitchFamily="2" charset="0"/>
            </a:endParaRPr>
          </a:p>
          <a:p>
            <a:r>
              <a:rPr lang="lv-LV" b="1" dirty="0" err="1">
                <a:latin typeface="Proxima Nova Rg" panose="02000506030000020004" pitchFamily="2" charset="0"/>
              </a:rPr>
              <a:t>www.norden.lv</a:t>
            </a:r>
            <a:endParaRPr lang="en-US" b="1" dirty="0">
              <a:latin typeface="Proxima Nova Rg" panose="02000506030000020004"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5680" y="5860216"/>
            <a:ext cx="449104" cy="44910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460" y="5871088"/>
            <a:ext cx="774212" cy="438232"/>
          </a:xfrm>
          <a:prstGeom prst="rect">
            <a:avLst/>
          </a:prstGeom>
        </p:spPr>
      </p:pic>
      <p:pic>
        <p:nvPicPr>
          <p:cNvPr id="7" name="Picture 6">
            <a:extLst>
              <a:ext uri="{FF2B5EF4-FFF2-40B4-BE49-F238E27FC236}">
                <a16:creationId xmlns:a16="http://schemas.microsoft.com/office/drawing/2014/main" id="{42ADB93B-7C08-4D46-822C-444C0E25D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5650717"/>
            <a:ext cx="4495800" cy="1123950"/>
          </a:xfrm>
          <a:prstGeom prst="rect">
            <a:avLst/>
          </a:prstGeom>
        </p:spPr>
      </p:pic>
    </p:spTree>
    <p:extLst>
      <p:ext uri="{BB962C8B-B14F-4D97-AF65-F5344CB8AC3E}">
        <p14:creationId xmlns:p14="http://schemas.microsoft.com/office/powerpoint/2010/main" val="18911442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56012" y="0"/>
            <a:ext cx="5760268" cy="1455373"/>
          </a:xfrm>
        </p:spPr>
        <p:txBody>
          <a:bodyPr>
            <a:normAutofit fontScale="90000"/>
          </a:bodyPr>
          <a:lstStyle/>
          <a:p>
            <a:pPr algn="ctr"/>
            <a:br>
              <a:rPr lang="fi-FI" dirty="0"/>
            </a:br>
            <a:br>
              <a:rPr lang="fi-FI" dirty="0"/>
            </a:br>
            <a:br>
              <a:rPr lang="fi-FI" dirty="0"/>
            </a:br>
            <a:br>
              <a:rPr lang="fi-FI" dirty="0"/>
            </a:br>
            <a:r>
              <a:rPr lang="fi-FI" sz="3300" dirty="0"/>
              <a:t>The </a:t>
            </a:r>
            <a:r>
              <a:rPr lang="lv-LV" sz="3300" dirty="0"/>
              <a:t>N</a:t>
            </a:r>
            <a:r>
              <a:rPr lang="fi-FI" sz="3300" dirty="0"/>
              <a:t>ordic-</a:t>
            </a:r>
            <a:r>
              <a:rPr lang="lv-LV" sz="3300" dirty="0"/>
              <a:t>B</a:t>
            </a:r>
            <a:r>
              <a:rPr lang="fi-FI" sz="3300" dirty="0"/>
              <a:t>altic mobility programme for </a:t>
            </a:r>
            <a:r>
              <a:rPr lang="lv-LV" sz="3300" dirty="0"/>
              <a:t>C</a:t>
            </a:r>
            <a:r>
              <a:rPr lang="fi-FI" sz="3300" dirty="0"/>
              <a:t>ulture: </a:t>
            </a:r>
            <a:r>
              <a:rPr lang="fi-FI" sz="3300" dirty="0">
                <a:solidFill>
                  <a:schemeClr val="accent6"/>
                </a:solidFill>
              </a:rPr>
              <a:t>purpose</a:t>
            </a:r>
          </a:p>
        </p:txBody>
      </p:sp>
      <p:sp>
        <p:nvSpPr>
          <p:cNvPr id="4" name="Platshållare för text 3"/>
          <p:cNvSpPr>
            <a:spLocks noGrp="1"/>
          </p:cNvSpPr>
          <p:nvPr>
            <p:ph type="body" sz="half" idx="2"/>
          </p:nvPr>
        </p:nvSpPr>
        <p:spPr>
          <a:xfrm>
            <a:off x="2495600" y="1623168"/>
            <a:ext cx="7128792" cy="4326111"/>
          </a:xfrm>
        </p:spPr>
        <p:txBody>
          <a:bodyPr>
            <a:noAutofit/>
          </a:bodyPr>
          <a:lstStyle/>
          <a:p>
            <a:r>
              <a:rPr lang="en-US" sz="2400" dirty="0"/>
              <a:t>The main focus of the </a:t>
            </a:r>
            <a:r>
              <a:rPr lang="en-US" sz="2400" dirty="0" err="1"/>
              <a:t>programme</a:t>
            </a:r>
            <a:r>
              <a:rPr lang="en-US" sz="2400" dirty="0"/>
              <a:t> is to </a:t>
            </a:r>
            <a:r>
              <a:rPr lang="en-US" sz="2400" b="1" dirty="0"/>
              <a:t>support mobility for artists and professionals </a:t>
            </a:r>
            <a:r>
              <a:rPr lang="en-US" sz="2400" dirty="0"/>
              <a:t>and to enhance artistic and cultural collaboration in the region.</a:t>
            </a:r>
          </a:p>
          <a:p>
            <a:r>
              <a:rPr lang="en-US" sz="2400" dirty="0"/>
              <a:t>For this purpose, the </a:t>
            </a:r>
            <a:r>
              <a:rPr lang="en-US" sz="2400" dirty="0" err="1"/>
              <a:t>programme</a:t>
            </a:r>
            <a:r>
              <a:rPr lang="en-US" sz="2400" dirty="0"/>
              <a:t> has three modules:</a:t>
            </a:r>
            <a:br>
              <a:rPr lang="en-US" sz="2400" dirty="0"/>
            </a:br>
            <a:endParaRPr lang="en-US" sz="2400" dirty="0"/>
          </a:p>
          <a:p>
            <a:pPr marL="342900" indent="-342900">
              <a:buFont typeface="Wingdings" panose="05000000000000000000" pitchFamily="2" charset="2"/>
              <a:buChar char="ü"/>
            </a:pPr>
            <a:r>
              <a:rPr lang="en-US" sz="2400" b="1" dirty="0"/>
              <a:t>Mobility </a:t>
            </a:r>
            <a:r>
              <a:rPr lang="en-US" sz="2400" dirty="0"/>
              <a:t>funding</a:t>
            </a:r>
            <a:r>
              <a:rPr lang="en-US" sz="2400" b="1" dirty="0"/>
              <a:t> </a:t>
            </a:r>
            <a:r>
              <a:rPr lang="en-US" sz="2400" dirty="0"/>
              <a:t>for individuals and </a:t>
            </a:r>
            <a:r>
              <a:rPr lang="lv-LV" sz="2400" dirty="0" err="1"/>
              <a:t>small</a:t>
            </a:r>
            <a:r>
              <a:rPr lang="en-US" sz="2400" dirty="0"/>
              <a:t> groups</a:t>
            </a:r>
          </a:p>
          <a:p>
            <a:pPr marL="342900" indent="-342900">
              <a:buFont typeface="Wingdings" panose="05000000000000000000" pitchFamily="2" charset="2"/>
              <a:buChar char="ü"/>
            </a:pPr>
            <a:r>
              <a:rPr lang="en-US" sz="2400" dirty="0"/>
              <a:t>Funding for short-term and long-term </a:t>
            </a:r>
            <a:r>
              <a:rPr lang="en-US" sz="2400" b="1" dirty="0"/>
              <a:t>networks</a:t>
            </a:r>
          </a:p>
          <a:p>
            <a:pPr marL="342900" indent="-342900">
              <a:buFont typeface="Wingdings" panose="05000000000000000000" pitchFamily="2" charset="2"/>
              <a:buChar char="ü"/>
            </a:pPr>
            <a:r>
              <a:rPr lang="en-US" sz="2400" dirty="0"/>
              <a:t>Funding for </a:t>
            </a:r>
            <a:r>
              <a:rPr lang="en-US" sz="2400" b="1" dirty="0"/>
              <a:t>artist residency </a:t>
            </a:r>
            <a:r>
              <a:rPr lang="en-US" sz="2400" b="1" dirty="0" err="1"/>
              <a:t>centres</a:t>
            </a:r>
            <a:endParaRPr lang="fi-FI" sz="2400" b="1" dirty="0"/>
          </a:p>
        </p:txBody>
      </p:sp>
      <p:pic>
        <p:nvPicPr>
          <p:cNvPr id="6"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7A0522-E127-42FD-8852-CCE2D102C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025" y="5583609"/>
            <a:ext cx="3990975" cy="1123950"/>
          </a:xfrm>
          <a:prstGeom prst="rect">
            <a:avLst/>
          </a:prstGeom>
        </p:spPr>
      </p:pic>
    </p:spTree>
    <p:extLst>
      <p:ext uri="{BB962C8B-B14F-4D97-AF65-F5344CB8AC3E}">
        <p14:creationId xmlns:p14="http://schemas.microsoft.com/office/powerpoint/2010/main" val="16965667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332656"/>
            <a:ext cx="9144000" cy="2387600"/>
          </a:xfrm>
        </p:spPr>
        <p:txBody>
          <a:bodyPr>
            <a:normAutofit/>
          </a:bodyPr>
          <a:lstStyle/>
          <a:p>
            <a:r>
              <a:rPr lang="fi-FI" dirty="0">
                <a:solidFill>
                  <a:srgbClr val="4EAA2D"/>
                </a:solidFill>
              </a:rPr>
              <a:t>mobility programme</a:t>
            </a:r>
            <a:br>
              <a:rPr lang="fi-FI" dirty="0">
                <a:solidFill>
                  <a:srgbClr val="4EAA2D"/>
                </a:solidFill>
              </a:rPr>
            </a:br>
            <a:r>
              <a:rPr lang="fi-FI" dirty="0"/>
              <a:t>mobility funding</a:t>
            </a:r>
          </a:p>
        </p:txBody>
      </p:sp>
      <p:sp>
        <p:nvSpPr>
          <p:cNvPr id="3" name="Underrubrik 2"/>
          <p:cNvSpPr>
            <a:spLocks noGrp="1"/>
          </p:cNvSpPr>
          <p:nvPr>
            <p:ph type="subTitle" idx="1"/>
          </p:nvPr>
        </p:nvSpPr>
        <p:spPr>
          <a:xfrm>
            <a:off x="1524000" y="2996952"/>
            <a:ext cx="9396536" cy="2880320"/>
          </a:xfrm>
        </p:spPr>
        <p:txBody>
          <a:bodyPr>
            <a:normAutofit/>
          </a:bodyPr>
          <a:lstStyle/>
          <a:p>
            <a:pPr marL="342900" indent="-342900" algn="l">
              <a:buFont typeface="Wingdings" panose="05000000000000000000" pitchFamily="2" charset="2"/>
              <a:buChar char="ü"/>
            </a:pPr>
            <a:r>
              <a:rPr lang="lv-LV" sz="2000" dirty="0" err="1"/>
              <a:t>For</a:t>
            </a:r>
            <a:r>
              <a:rPr lang="lv-LV" sz="2000" dirty="0"/>
              <a:t> </a:t>
            </a:r>
            <a:r>
              <a:rPr lang="lv-LV" sz="2000" dirty="0" err="1"/>
              <a:t>professional</a:t>
            </a:r>
            <a:r>
              <a:rPr lang="lv-LV" sz="2000" dirty="0"/>
              <a:t> artists </a:t>
            </a:r>
            <a:r>
              <a:rPr lang="lv-LV" sz="2000" dirty="0" err="1"/>
              <a:t>and</a:t>
            </a:r>
            <a:r>
              <a:rPr lang="lv-LV" sz="2000" dirty="0"/>
              <a:t> </a:t>
            </a:r>
            <a:r>
              <a:rPr lang="lv-LV" sz="2000" dirty="0" err="1"/>
              <a:t>cultural</a:t>
            </a:r>
            <a:r>
              <a:rPr lang="lv-LV" sz="2000" dirty="0"/>
              <a:t> operators </a:t>
            </a:r>
            <a:r>
              <a:rPr lang="lv-LV" sz="2000" dirty="0" err="1"/>
              <a:t>living</a:t>
            </a:r>
            <a:r>
              <a:rPr lang="lv-LV" sz="2000" dirty="0"/>
              <a:t> </a:t>
            </a:r>
            <a:r>
              <a:rPr lang="lv-LV" sz="2000" dirty="0" err="1"/>
              <a:t>in</a:t>
            </a:r>
            <a:r>
              <a:rPr lang="lv-LV" sz="2000" dirty="0"/>
              <a:t> </a:t>
            </a:r>
            <a:r>
              <a:rPr lang="lv-LV" sz="2000" dirty="0" err="1"/>
              <a:t>the</a:t>
            </a:r>
            <a:r>
              <a:rPr lang="lv-LV" sz="2000" dirty="0"/>
              <a:t> </a:t>
            </a:r>
            <a:r>
              <a:rPr lang="lv-LV" sz="2000" dirty="0" err="1"/>
              <a:t>Nordic</a:t>
            </a:r>
            <a:r>
              <a:rPr lang="lv-LV" sz="2000" dirty="0"/>
              <a:t> </a:t>
            </a:r>
            <a:r>
              <a:rPr lang="lv-LV" sz="2000" dirty="0" err="1"/>
              <a:t>and</a:t>
            </a:r>
            <a:r>
              <a:rPr lang="lv-LV" sz="2000" dirty="0"/>
              <a:t> </a:t>
            </a:r>
            <a:r>
              <a:rPr lang="lv-LV" sz="2000" dirty="0" err="1"/>
              <a:t>Baltic</a:t>
            </a:r>
            <a:r>
              <a:rPr lang="lv-LV" sz="2000" dirty="0"/>
              <a:t> </a:t>
            </a:r>
            <a:r>
              <a:rPr lang="lv-LV" sz="2000" dirty="0" err="1"/>
              <a:t>countries</a:t>
            </a:r>
            <a:endParaRPr lang="fi-FI" sz="2000" dirty="0"/>
          </a:p>
          <a:p>
            <a:pPr marL="342900" indent="-342900" algn="l">
              <a:buFont typeface="Wingdings" panose="05000000000000000000" pitchFamily="2" charset="2"/>
              <a:buChar char="ü"/>
            </a:pPr>
            <a:r>
              <a:rPr lang="lv-LV" sz="2000" dirty="0"/>
              <a:t>Professional </a:t>
            </a:r>
            <a:r>
              <a:rPr lang="lv-LV" sz="2000" dirty="0" err="1"/>
              <a:t>visits</a:t>
            </a:r>
            <a:r>
              <a:rPr lang="lv-LV" sz="2000" dirty="0"/>
              <a:t> to </a:t>
            </a:r>
            <a:r>
              <a:rPr lang="lv-LV" sz="2000" dirty="0" err="1"/>
              <a:t>another</a:t>
            </a:r>
            <a:r>
              <a:rPr lang="lv-LV" sz="2000" dirty="0"/>
              <a:t> </a:t>
            </a:r>
            <a:r>
              <a:rPr lang="lv-LV" sz="2000" dirty="0" err="1"/>
              <a:t>Nordic</a:t>
            </a:r>
            <a:r>
              <a:rPr lang="lv-LV" sz="2000" dirty="0"/>
              <a:t> </a:t>
            </a:r>
            <a:r>
              <a:rPr lang="lv-LV" sz="2000" dirty="0" err="1"/>
              <a:t>or</a:t>
            </a:r>
            <a:r>
              <a:rPr lang="lv-LV" sz="2000" dirty="0"/>
              <a:t> </a:t>
            </a:r>
            <a:r>
              <a:rPr lang="lv-LV" sz="2000" dirty="0" err="1"/>
              <a:t>Baltic</a:t>
            </a:r>
            <a:r>
              <a:rPr lang="lv-LV" sz="2000" dirty="0"/>
              <a:t> </a:t>
            </a:r>
            <a:r>
              <a:rPr lang="lv-LV" sz="2000" dirty="0" err="1"/>
              <a:t>country</a:t>
            </a:r>
            <a:r>
              <a:rPr lang="lv-LV" sz="2000" dirty="0"/>
              <a:t> </a:t>
            </a:r>
            <a:r>
              <a:rPr lang="lv-LV" sz="2000" dirty="0" err="1"/>
              <a:t>from</a:t>
            </a:r>
            <a:r>
              <a:rPr lang="lv-LV" sz="2000" dirty="0"/>
              <a:t> 1-10 </a:t>
            </a:r>
            <a:r>
              <a:rPr lang="lv-LV" sz="2000" dirty="0" err="1"/>
              <a:t>days</a:t>
            </a:r>
            <a:endParaRPr lang="fi-FI" sz="2000" dirty="0"/>
          </a:p>
          <a:p>
            <a:pPr marL="342900" indent="-342900" algn="l">
              <a:buFont typeface="Wingdings" panose="05000000000000000000" pitchFamily="2" charset="2"/>
              <a:buChar char="ü"/>
            </a:pPr>
            <a:r>
              <a:rPr lang="fi-FI" sz="2000" dirty="0"/>
              <a:t>Covers travel and accommodation</a:t>
            </a:r>
            <a:r>
              <a:rPr lang="lv-LV" sz="2000" dirty="0"/>
              <a:t> (</a:t>
            </a:r>
            <a:r>
              <a:rPr lang="lv-LV" sz="2000" dirty="0" err="1"/>
              <a:t>fixed</a:t>
            </a:r>
            <a:r>
              <a:rPr lang="lv-LV" sz="2000" dirty="0"/>
              <a:t> </a:t>
            </a:r>
            <a:r>
              <a:rPr lang="lv-LV" sz="2000" dirty="0" err="1"/>
              <a:t>amount</a:t>
            </a:r>
            <a:r>
              <a:rPr lang="lv-LV" sz="2000" dirty="0"/>
              <a:t>)</a:t>
            </a:r>
          </a:p>
          <a:p>
            <a:pPr marL="342900" indent="-342900" algn="l">
              <a:buFont typeface="Wingdings" panose="05000000000000000000" pitchFamily="2" charset="2"/>
              <a:buChar char="ü"/>
            </a:pPr>
            <a:r>
              <a:rPr lang="fi-FI" sz="2000" dirty="0"/>
              <a:t>Travels should promote cultural exchange within the Nordic and Baltic region </a:t>
            </a:r>
          </a:p>
          <a:p>
            <a:pPr marL="342900" indent="-342900" algn="l">
              <a:buFont typeface="Wingdings" panose="05000000000000000000" pitchFamily="2" charset="2"/>
              <a:buChar char="ü"/>
            </a:pPr>
            <a:r>
              <a:rPr lang="fi-FI" sz="2000" dirty="0"/>
              <a:t>New </a:t>
            </a:r>
            <a:r>
              <a:rPr lang="fi-FI" sz="2000" dirty="0" err="1"/>
              <a:t>initiatives</a:t>
            </a:r>
            <a:r>
              <a:rPr lang="fi-FI" sz="2000" dirty="0"/>
              <a:t> </a:t>
            </a:r>
            <a:r>
              <a:rPr lang="fi-FI" sz="2000" dirty="0" err="1"/>
              <a:t>are</a:t>
            </a:r>
            <a:r>
              <a:rPr lang="fi-FI" sz="2000" dirty="0"/>
              <a:t> </a:t>
            </a:r>
            <a:r>
              <a:rPr lang="fi-FI" sz="2000" dirty="0" err="1"/>
              <a:t>prioritized</a:t>
            </a:r>
            <a:endParaRPr lang="fi-FI" sz="2000" dirty="0"/>
          </a:p>
          <a:p>
            <a:pPr marL="342900" indent="-342900">
              <a:buFont typeface="Wingdings" panose="05000000000000000000" pitchFamily="2" charset="2"/>
              <a:buChar char="ü"/>
            </a:pPr>
            <a:endParaRPr lang="da-DK" sz="2000" b="1" dirty="0"/>
          </a:p>
          <a:p>
            <a:endParaRPr lang="fi-FI" sz="2200" b="1"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8CD469-C206-4A4E-9D39-3A341C5E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651425"/>
            <a:ext cx="3990975" cy="1123950"/>
          </a:xfrm>
          <a:prstGeom prst="rect">
            <a:avLst/>
          </a:prstGeom>
        </p:spPr>
      </p:pic>
    </p:spTree>
    <p:extLst>
      <p:ext uri="{BB962C8B-B14F-4D97-AF65-F5344CB8AC3E}">
        <p14:creationId xmlns:p14="http://schemas.microsoft.com/office/powerpoint/2010/main" val="2999048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332656"/>
            <a:ext cx="9144000" cy="2387600"/>
          </a:xfrm>
        </p:spPr>
        <p:txBody>
          <a:bodyPr>
            <a:normAutofit/>
          </a:bodyPr>
          <a:lstStyle/>
          <a:p>
            <a:r>
              <a:rPr lang="fi-FI" dirty="0">
                <a:solidFill>
                  <a:srgbClr val="4EAA2D"/>
                </a:solidFill>
              </a:rPr>
              <a:t>mobility programme</a:t>
            </a:r>
            <a:br>
              <a:rPr lang="fi-FI" dirty="0">
                <a:solidFill>
                  <a:srgbClr val="4EAA2D"/>
                </a:solidFill>
              </a:rPr>
            </a:br>
            <a:r>
              <a:rPr lang="fi-FI" dirty="0"/>
              <a:t>mobility funding</a:t>
            </a:r>
          </a:p>
        </p:txBody>
      </p:sp>
      <p:sp>
        <p:nvSpPr>
          <p:cNvPr id="3" name="Underrubrik 2"/>
          <p:cNvSpPr>
            <a:spLocks noGrp="1"/>
          </p:cNvSpPr>
          <p:nvPr>
            <p:ph type="subTitle" idx="1"/>
          </p:nvPr>
        </p:nvSpPr>
        <p:spPr>
          <a:xfrm>
            <a:off x="1524000" y="2996952"/>
            <a:ext cx="9396536" cy="2880320"/>
          </a:xfrm>
        </p:spPr>
        <p:txBody>
          <a:bodyPr>
            <a:normAutofit/>
          </a:bodyPr>
          <a:lstStyle/>
          <a:p>
            <a:pPr marL="342900" indent="-342900" algn="l">
              <a:buFont typeface="Wingdings" panose="05000000000000000000" pitchFamily="2" charset="2"/>
              <a:buChar char="ü"/>
            </a:pPr>
            <a:r>
              <a:rPr lang="lv-LV" sz="2000" dirty="0"/>
              <a:t>F</a:t>
            </a:r>
            <a:r>
              <a:rPr lang="fi-FI" sz="2000" dirty="0"/>
              <a:t>or individual</a:t>
            </a:r>
            <a:r>
              <a:rPr lang="lv-LV" sz="2000" dirty="0"/>
              <a:t>s</a:t>
            </a:r>
            <a:r>
              <a:rPr lang="fi-FI" sz="2000" dirty="0"/>
              <a:t> and small groups </a:t>
            </a:r>
            <a:r>
              <a:rPr lang="lv-LV" sz="2000" dirty="0" err="1"/>
              <a:t>up</a:t>
            </a:r>
            <a:r>
              <a:rPr lang="lv-LV" sz="2000" dirty="0"/>
              <a:t> to 6 </a:t>
            </a:r>
            <a:r>
              <a:rPr lang="lv-LV" sz="2000" dirty="0" err="1"/>
              <a:t>people</a:t>
            </a:r>
            <a:endParaRPr lang="lv-LV" sz="2000" dirty="0"/>
          </a:p>
          <a:p>
            <a:pPr marL="342900" indent="-342900" algn="l">
              <a:buFont typeface="Wingdings" panose="05000000000000000000" pitchFamily="2" charset="2"/>
              <a:buChar char="ü"/>
            </a:pPr>
            <a:r>
              <a:rPr lang="lv-LV" sz="2000" dirty="0" err="1"/>
              <a:t>Only</a:t>
            </a:r>
            <a:r>
              <a:rPr lang="lv-LV" sz="2000" dirty="0"/>
              <a:t> </a:t>
            </a:r>
            <a:r>
              <a:rPr lang="lv-LV" sz="2000" dirty="0" err="1"/>
              <a:t>professionals</a:t>
            </a:r>
            <a:endParaRPr lang="fi-FI" sz="2000" dirty="0"/>
          </a:p>
          <a:p>
            <a:pPr marL="342900" indent="-342900" algn="l">
              <a:buFont typeface="Wingdings" panose="05000000000000000000" pitchFamily="2" charset="2"/>
              <a:buChar char="ü"/>
            </a:pPr>
            <a:r>
              <a:rPr lang="da-DK" sz="2000" dirty="0"/>
              <a:t>Not for students</a:t>
            </a:r>
            <a:r>
              <a:rPr lang="lv-LV" sz="2000" dirty="0"/>
              <a:t>,</a:t>
            </a:r>
            <a:r>
              <a:rPr lang="da-DK" sz="2000" dirty="0"/>
              <a:t> nor </a:t>
            </a:r>
            <a:r>
              <a:rPr lang="fi-FI" sz="2000" dirty="0" err="1"/>
              <a:t>organisations</a:t>
            </a:r>
            <a:endParaRPr lang="fi-FI" sz="2000" dirty="0"/>
          </a:p>
          <a:p>
            <a:pPr marL="342900" indent="-342900" algn="l">
              <a:buFont typeface="Wingdings" panose="05000000000000000000" pitchFamily="2" charset="2"/>
              <a:buChar char="ü"/>
            </a:pPr>
            <a:r>
              <a:rPr lang="fi-FI" sz="2000" dirty="0" err="1"/>
              <a:t>Residents</a:t>
            </a:r>
            <a:r>
              <a:rPr lang="fi-FI" sz="2000" dirty="0"/>
              <a:t> of </a:t>
            </a:r>
            <a:r>
              <a:rPr lang="fi-FI" sz="2000" dirty="0" err="1"/>
              <a:t>the</a:t>
            </a:r>
            <a:r>
              <a:rPr lang="fi-FI" sz="2000" dirty="0"/>
              <a:t> Nordic and Baltic </a:t>
            </a:r>
            <a:r>
              <a:rPr lang="fi-FI" sz="2000" dirty="0" err="1"/>
              <a:t>countries</a:t>
            </a:r>
            <a:r>
              <a:rPr lang="fi-FI" sz="2000" dirty="0"/>
              <a:t> </a:t>
            </a:r>
          </a:p>
          <a:p>
            <a:pPr marL="342900" indent="-342900">
              <a:buFont typeface="Wingdings" panose="05000000000000000000" pitchFamily="2" charset="2"/>
              <a:buChar char="ü"/>
            </a:pPr>
            <a:endParaRPr lang="da-DK" sz="2000" b="1" dirty="0"/>
          </a:p>
          <a:p>
            <a:endParaRPr lang="fi-FI" sz="2200" b="1"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8CD469-C206-4A4E-9D39-3A341C5E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651425"/>
            <a:ext cx="3990975" cy="1123950"/>
          </a:xfrm>
          <a:prstGeom prst="rect">
            <a:avLst/>
          </a:prstGeom>
        </p:spPr>
      </p:pic>
    </p:spTree>
    <p:extLst>
      <p:ext uri="{BB962C8B-B14F-4D97-AF65-F5344CB8AC3E}">
        <p14:creationId xmlns:p14="http://schemas.microsoft.com/office/powerpoint/2010/main" val="326594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5400" y="476672"/>
            <a:ext cx="7056784" cy="482570"/>
          </a:xfrm>
        </p:spPr>
        <p:txBody>
          <a:bodyPr>
            <a:normAutofit/>
          </a:bodyPr>
          <a:lstStyle/>
          <a:p>
            <a:r>
              <a:rPr lang="da-DK" sz="2400" dirty="0">
                <a:solidFill>
                  <a:schemeClr val="accent6"/>
                </a:solidFill>
              </a:rPr>
              <a:t>PROJECT </a:t>
            </a:r>
            <a:r>
              <a:rPr lang="da-DK" sz="2400" dirty="0">
                <a:solidFill>
                  <a:srgbClr val="002060"/>
                </a:solidFill>
              </a:rPr>
              <a:t>EXAMPLE – MOBILITY FUNDING</a:t>
            </a:r>
            <a:endParaRPr lang="da-DK" sz="2400" dirty="0"/>
          </a:p>
        </p:txBody>
      </p:sp>
      <p:sp>
        <p:nvSpPr>
          <p:cNvPr id="6" name="TextBox 5"/>
          <p:cNvSpPr txBox="1"/>
          <p:nvPr/>
        </p:nvSpPr>
        <p:spPr>
          <a:xfrm rot="5400000">
            <a:off x="10386174" y="4352580"/>
            <a:ext cx="16273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Photo: </a:t>
            </a:r>
            <a:r>
              <a:rPr kumimoji="0" lang="lv-LV" sz="16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Kjetil</a:t>
            </a:r>
            <a:r>
              <a:rPr kumimoji="0" lang="lv-LV"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6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Skogli</a:t>
            </a:r>
            <a:endPar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p:txBody>
      </p:sp>
      <p:sp>
        <p:nvSpPr>
          <p:cNvPr id="7" name="TextBox 6"/>
          <p:cNvSpPr txBox="1"/>
          <p:nvPr/>
        </p:nvSpPr>
        <p:spPr>
          <a:xfrm>
            <a:off x="5857613" y="1142335"/>
            <a:ext cx="46442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Nordic</a:t>
            </a:r>
            <a:r>
              <a:rPr kumimoji="0" lang="lv-LV"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 </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Light</a:t>
            </a:r>
            <a:r>
              <a:rPr kumimoji="0" lang="en-US"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 </a:t>
            </a:r>
            <a:r>
              <a:rPr kumimoji="0" lang="lv-LV"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a </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multimedia</a:t>
            </a:r>
            <a:r>
              <a:rPr kumimoji="0" lang="lv-LV"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 </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symphony</a:t>
            </a:r>
            <a:r>
              <a:rPr kumimoji="0" lang="lv-LV"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 </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by</a:t>
            </a:r>
            <a:r>
              <a:rPr kumimoji="0" lang="lv-LV"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rPr>
              <a:t> Ēriks </a:t>
            </a:r>
            <a:r>
              <a:rPr kumimoji="0" lang="lv-LV" sz="1600" b="0" i="0" u="none" strike="noStrike" kern="1200" cap="none" spc="0" normalizeH="0" baseline="0" noProof="0" dirty="0" err="1">
                <a:ln>
                  <a:noFill/>
                </a:ln>
                <a:solidFill>
                  <a:prstClr val="black"/>
                </a:solidFill>
                <a:effectLst/>
                <a:uLnTx/>
                <a:uFillTx/>
                <a:latin typeface="Proxima Nova Alt Lt" panose="02000506030000020004" pitchFamily="2" charset="0"/>
                <a:ea typeface="+mn-ea"/>
                <a:cs typeface="+mn-cs"/>
              </a:rPr>
              <a:t>Ešenvalds</a:t>
            </a:r>
            <a:endParaRPr kumimoji="0" lang="fi-FI" sz="1600" b="0" i="0" u="none" strike="noStrike" kern="1200" cap="none" spc="0" normalizeH="0" baseline="0" noProof="0" dirty="0">
              <a:ln>
                <a:noFill/>
              </a:ln>
              <a:solidFill>
                <a:prstClr val="black"/>
              </a:solidFill>
              <a:effectLst/>
              <a:uLnTx/>
              <a:uFillTx/>
              <a:latin typeface="Proxima Nova Alt Lt" panose="02000506030000020004" pitchFamily="2" charset="0"/>
              <a:ea typeface="+mn-ea"/>
              <a:cs typeface="+mn-cs"/>
            </a:endParaRPr>
          </a:p>
        </p:txBody>
      </p:sp>
      <p:sp>
        <p:nvSpPr>
          <p:cNvPr id="8" name="TextBox 7"/>
          <p:cNvSpPr txBox="1"/>
          <p:nvPr/>
        </p:nvSpPr>
        <p:spPr>
          <a:xfrm>
            <a:off x="767408" y="1340768"/>
            <a:ext cx="4284672"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Northern</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Lights</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Expedition”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rPr>
              <a:t>Who?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Latvian</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composer</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Ēriks </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Ešenvalds</a:t>
            </a: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o-FO" sz="1800" b="0" i="0" u="none" strike="noStrike" kern="1200" cap="none" spc="0" normalizeH="0" baseline="0" noProof="0" dirty="0">
                <a:ln>
                  <a:noFill/>
                </a:ln>
                <a:solidFill>
                  <a:srgbClr val="002060"/>
                </a:solidFill>
                <a:effectLst/>
                <a:uLnTx/>
                <a:uFillTx/>
                <a:latin typeface="Proxima Nova Alt Bl" panose="02000506030000020004" pitchFamily="2" charset="0"/>
                <a:ea typeface="+mn-ea"/>
                <a:cs typeface="+mn-cs"/>
              </a:rPr>
              <a:t>What? </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A travel to Tromsø to visit folklorist Hauan Marit Anne and Prof. Ola Graff, Tromsø Museum, a representative of Arctic Philharmonic Orchestra and Kjetil Skogli, a master in A</a:t>
            </a:r>
            <a:r>
              <a:rPr kumimoji="0" lang="lv-LV" sz="1800" b="0" i="0" u="none" strike="noStrike" kern="1200" cap="none" spc="0" normalizeH="0" baseline="0" noProof="0" dirty="0" err="1">
                <a:ln>
                  <a:noFill/>
                </a:ln>
                <a:solidFill>
                  <a:prstClr val="black"/>
                </a:solidFill>
                <a:effectLst/>
                <a:uLnTx/>
                <a:uFillTx/>
                <a:latin typeface="Proxima Nova Lt" panose="02000506030000020004" pitchFamily="2" charset="0"/>
                <a:ea typeface="+mn-ea"/>
                <a:cs typeface="+mn-cs"/>
              </a:rPr>
              <a:t>urora</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Borealis’ photography for a multimedia project “Northern Lights: folklore,</a:t>
            </a:r>
            <a:r>
              <a:rPr kumimoji="0" lang="lv-LV"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 </a:t>
            </a:r>
            <a:r>
              <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rPr>
              <a:t>science and video in music constellations”.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o-FO" sz="1800" b="0" i="0" u="none" strike="noStrike" kern="1200" cap="none" spc="0" normalizeH="0" baseline="0" noProof="0" dirty="0">
              <a:ln>
                <a:noFill/>
              </a:ln>
              <a:solidFill>
                <a:prstClr val="black"/>
              </a:solidFill>
              <a:effectLst/>
              <a:uLnTx/>
              <a:uFillTx/>
              <a:latin typeface="Proxima Nova Lt" panose="0200050603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248" y="5669624"/>
            <a:ext cx="3113384" cy="9277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12" y="1623039"/>
            <a:ext cx="5751622" cy="3835613"/>
          </a:xfrm>
          <a:prstGeom prst="rect">
            <a:avLst/>
          </a:prstGeom>
        </p:spPr>
      </p:pic>
      <p:pic>
        <p:nvPicPr>
          <p:cNvPr id="3" name="Picture 2">
            <a:extLst>
              <a:ext uri="{FF2B5EF4-FFF2-40B4-BE49-F238E27FC236}">
                <a16:creationId xmlns:a16="http://schemas.microsoft.com/office/drawing/2014/main" id="{C101358F-83E6-48A4-AB6D-3FF7078685AF}"/>
              </a:ext>
            </a:extLst>
          </p:cNvPr>
          <p:cNvPicPr>
            <a:picLocks noChangeAspect="1"/>
          </p:cNvPicPr>
          <p:nvPr/>
        </p:nvPicPr>
        <p:blipFill>
          <a:blip r:embed="rId4"/>
          <a:stretch>
            <a:fillRect/>
          </a:stretch>
        </p:blipFill>
        <p:spPr>
          <a:xfrm>
            <a:off x="8040216" y="5602198"/>
            <a:ext cx="3993226" cy="1121761"/>
          </a:xfrm>
          <a:prstGeom prst="rect">
            <a:avLst/>
          </a:prstGeom>
        </p:spPr>
      </p:pic>
    </p:spTree>
    <p:extLst>
      <p:ext uri="{BB962C8B-B14F-4D97-AF65-F5344CB8AC3E}">
        <p14:creationId xmlns:p14="http://schemas.microsoft.com/office/powerpoint/2010/main" val="41403285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332656"/>
            <a:ext cx="9144000" cy="2387600"/>
          </a:xfrm>
        </p:spPr>
        <p:txBody>
          <a:bodyPr>
            <a:normAutofit/>
          </a:bodyPr>
          <a:lstStyle/>
          <a:p>
            <a:r>
              <a:rPr lang="fi-FI" dirty="0">
                <a:solidFill>
                  <a:srgbClr val="4EAA2D"/>
                </a:solidFill>
              </a:rPr>
              <a:t>mobility </a:t>
            </a:r>
            <a:r>
              <a:rPr lang="lv-LV" dirty="0" err="1">
                <a:solidFill>
                  <a:srgbClr val="4EAA2D"/>
                </a:solidFill>
              </a:rPr>
              <a:t>funding</a:t>
            </a:r>
            <a:br>
              <a:rPr lang="fi-FI" dirty="0">
                <a:solidFill>
                  <a:srgbClr val="4EAA2D"/>
                </a:solidFill>
              </a:rPr>
            </a:br>
            <a:r>
              <a:rPr lang="lv-LV" dirty="0" err="1"/>
              <a:t>application</a:t>
            </a:r>
            <a:r>
              <a:rPr lang="fi-FI" dirty="0"/>
              <a:t> </a:t>
            </a:r>
            <a:r>
              <a:rPr lang="lv-LV" dirty="0" err="1"/>
              <a:t>deadlines</a:t>
            </a:r>
            <a:r>
              <a:rPr lang="lv-LV" dirty="0"/>
              <a:t> 2019</a:t>
            </a:r>
            <a:endParaRPr lang="fi-FI" dirty="0"/>
          </a:p>
        </p:txBody>
      </p:sp>
      <p:sp>
        <p:nvSpPr>
          <p:cNvPr id="3" name="Underrubrik 2"/>
          <p:cNvSpPr>
            <a:spLocks noGrp="1"/>
          </p:cNvSpPr>
          <p:nvPr>
            <p:ph type="subTitle" idx="1"/>
          </p:nvPr>
        </p:nvSpPr>
        <p:spPr>
          <a:xfrm>
            <a:off x="1524000" y="2996952"/>
            <a:ext cx="9396536" cy="2880320"/>
          </a:xfrm>
        </p:spPr>
        <p:txBody>
          <a:bodyPr>
            <a:normAutofit/>
          </a:bodyPr>
          <a:lstStyle/>
          <a:p>
            <a:r>
              <a:rPr lang="lv-LV" sz="3200" dirty="0" err="1"/>
              <a:t>January</a:t>
            </a:r>
            <a:r>
              <a:rPr lang="lv-LV" sz="3200" dirty="0"/>
              <a:t> 3 – </a:t>
            </a:r>
            <a:r>
              <a:rPr lang="lv-LV" sz="3200" dirty="0" err="1"/>
              <a:t>February</a:t>
            </a:r>
            <a:r>
              <a:rPr lang="lv-LV" sz="3200" dirty="0"/>
              <a:t> 4</a:t>
            </a:r>
          </a:p>
          <a:p>
            <a:r>
              <a:rPr lang="lv-LV" sz="3200" dirty="0" err="1"/>
              <a:t>March</a:t>
            </a:r>
            <a:r>
              <a:rPr lang="lv-LV" sz="3200" dirty="0"/>
              <a:t> 4 – </a:t>
            </a:r>
            <a:r>
              <a:rPr lang="lv-LV" sz="3200" dirty="0" err="1"/>
              <a:t>April</a:t>
            </a:r>
            <a:r>
              <a:rPr lang="lv-LV" sz="3200" dirty="0"/>
              <a:t> 4</a:t>
            </a:r>
          </a:p>
          <a:p>
            <a:r>
              <a:rPr lang="lv-LV" sz="3200" dirty="0" err="1"/>
              <a:t>July</a:t>
            </a:r>
            <a:r>
              <a:rPr lang="lv-LV" sz="3200" dirty="0"/>
              <a:t> 23 – August 22</a:t>
            </a:r>
          </a:p>
          <a:p>
            <a:r>
              <a:rPr lang="lv-LV" sz="3200" dirty="0" err="1"/>
              <a:t>September</a:t>
            </a:r>
            <a:r>
              <a:rPr lang="lv-LV" sz="3200" dirty="0"/>
              <a:t> 19 – </a:t>
            </a:r>
            <a:r>
              <a:rPr lang="lv-LV" sz="3200" dirty="0" err="1"/>
              <a:t>October</a:t>
            </a:r>
            <a:r>
              <a:rPr lang="lv-LV" sz="3200" dirty="0"/>
              <a:t> 21</a:t>
            </a:r>
            <a:endParaRPr lang="da-DK" sz="3200" dirty="0"/>
          </a:p>
          <a:p>
            <a:endParaRPr lang="fi-FI" sz="2200" b="1"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8CD469-C206-4A4E-9D39-3A341C5E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5651425"/>
            <a:ext cx="3990975" cy="1123950"/>
          </a:xfrm>
          <a:prstGeom prst="rect">
            <a:avLst/>
          </a:prstGeom>
        </p:spPr>
      </p:pic>
    </p:spTree>
    <p:extLst>
      <p:ext uri="{BB962C8B-B14F-4D97-AF65-F5344CB8AC3E}">
        <p14:creationId xmlns:p14="http://schemas.microsoft.com/office/powerpoint/2010/main" val="7683089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357"/>
            <a:ext cx="9144000" cy="2387600"/>
          </a:xfrm>
        </p:spPr>
        <p:txBody>
          <a:bodyPr>
            <a:normAutofit/>
          </a:bodyPr>
          <a:lstStyle/>
          <a:p>
            <a:r>
              <a:rPr lang="lv-LV" dirty="0">
                <a:solidFill>
                  <a:srgbClr val="4EAA2D"/>
                </a:solidFill>
              </a:rPr>
              <a:t>m</a:t>
            </a:r>
            <a:r>
              <a:rPr lang="fi-FI" dirty="0">
                <a:solidFill>
                  <a:srgbClr val="4EAA2D"/>
                </a:solidFill>
              </a:rPr>
              <a:t>obility programme</a:t>
            </a:r>
            <a:br>
              <a:rPr lang="fi-FI" dirty="0">
                <a:solidFill>
                  <a:srgbClr val="4EAA2D"/>
                </a:solidFill>
              </a:rPr>
            </a:br>
            <a:r>
              <a:rPr lang="fi-FI" dirty="0"/>
              <a:t>network funding</a:t>
            </a:r>
          </a:p>
        </p:txBody>
      </p:sp>
      <p:sp>
        <p:nvSpPr>
          <p:cNvPr id="3" name="Underrubrik 2"/>
          <p:cNvSpPr>
            <a:spLocks noGrp="1"/>
          </p:cNvSpPr>
          <p:nvPr>
            <p:ph type="subTitle" idx="1"/>
          </p:nvPr>
        </p:nvSpPr>
        <p:spPr>
          <a:xfrm>
            <a:off x="767408" y="2492896"/>
            <a:ext cx="10945216" cy="2952328"/>
          </a:xfrm>
        </p:spPr>
        <p:txBody>
          <a:bodyPr>
            <a:normAutofit fontScale="92500" lnSpcReduction="10000"/>
          </a:bodyPr>
          <a:lstStyle/>
          <a:p>
            <a:pPr algn="l"/>
            <a:r>
              <a:rPr lang="fi-FI" sz="3300" b="1" dirty="0"/>
              <a:t>					 	</a:t>
            </a:r>
          </a:p>
          <a:p>
            <a:pPr marL="457200" indent="-457200" algn="l">
              <a:buFont typeface="Wingdings" panose="05000000000000000000" pitchFamily="2" charset="2"/>
              <a:buChar char="à"/>
            </a:pPr>
            <a:r>
              <a:rPr lang="fi-FI" sz="3300" b="1" dirty="0"/>
              <a:t>Short-term network funding up to 1 year </a:t>
            </a:r>
            <a:endParaRPr lang="fi-FI" sz="3300" dirty="0"/>
          </a:p>
          <a:p>
            <a:pPr algn="l"/>
            <a:r>
              <a:rPr lang="da-DK" sz="3300" dirty="0"/>
              <a:t>max. amount 20 000 EUR (max. total 70 %</a:t>
            </a:r>
            <a:r>
              <a:rPr lang="lv-LV" sz="3300" dirty="0"/>
              <a:t>)</a:t>
            </a:r>
            <a:r>
              <a:rPr lang="fi-FI" sz="3300" b="1" dirty="0"/>
              <a:t>							</a:t>
            </a:r>
          </a:p>
          <a:p>
            <a:pPr marL="457200" indent="-457200" algn="l">
              <a:buFont typeface="Wingdings"/>
              <a:buChar char="à"/>
            </a:pPr>
            <a:r>
              <a:rPr lang="fi-FI" sz="3300" b="1" dirty="0"/>
              <a:t>Long-term network funding up to 3 years		</a:t>
            </a:r>
            <a:endParaRPr lang="lv-LV" sz="3300" b="1" dirty="0"/>
          </a:p>
          <a:p>
            <a:pPr algn="l"/>
            <a:r>
              <a:rPr lang="da-DK" sz="3300" dirty="0"/>
              <a:t>max. amount 100 000 EUR (max. total 50 %)</a:t>
            </a:r>
            <a:endParaRPr lang="fi-FI" sz="3300" b="1"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C651A6-DAD3-4788-BC4E-6BFBFD8F8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37" y="5666278"/>
            <a:ext cx="3990975" cy="1123950"/>
          </a:xfrm>
          <a:prstGeom prst="rect">
            <a:avLst/>
          </a:prstGeom>
        </p:spPr>
      </p:pic>
    </p:spTree>
    <p:extLst>
      <p:ext uri="{BB962C8B-B14F-4D97-AF65-F5344CB8AC3E}">
        <p14:creationId xmlns:p14="http://schemas.microsoft.com/office/powerpoint/2010/main" val="40469770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357"/>
            <a:ext cx="9144000" cy="2387600"/>
          </a:xfrm>
        </p:spPr>
        <p:txBody>
          <a:bodyPr>
            <a:normAutofit/>
          </a:bodyPr>
          <a:lstStyle/>
          <a:p>
            <a:r>
              <a:rPr lang="lv-LV" dirty="0">
                <a:solidFill>
                  <a:srgbClr val="4EAA2D"/>
                </a:solidFill>
              </a:rPr>
              <a:t>m</a:t>
            </a:r>
            <a:r>
              <a:rPr lang="fi-FI" dirty="0">
                <a:solidFill>
                  <a:srgbClr val="4EAA2D"/>
                </a:solidFill>
              </a:rPr>
              <a:t>obility programme</a:t>
            </a:r>
            <a:br>
              <a:rPr lang="fi-FI" dirty="0">
                <a:solidFill>
                  <a:srgbClr val="4EAA2D"/>
                </a:solidFill>
              </a:rPr>
            </a:br>
            <a:r>
              <a:rPr lang="fi-FI" dirty="0"/>
              <a:t>network funding</a:t>
            </a:r>
          </a:p>
        </p:txBody>
      </p:sp>
      <p:sp>
        <p:nvSpPr>
          <p:cNvPr id="3" name="Underrubrik 2"/>
          <p:cNvSpPr>
            <a:spLocks noGrp="1"/>
          </p:cNvSpPr>
          <p:nvPr>
            <p:ph type="subTitle" idx="1"/>
          </p:nvPr>
        </p:nvSpPr>
        <p:spPr>
          <a:xfrm>
            <a:off x="695400" y="2769592"/>
            <a:ext cx="10945216" cy="2664296"/>
          </a:xfrm>
        </p:spPr>
        <p:txBody>
          <a:bodyPr>
            <a:normAutofit/>
          </a:bodyPr>
          <a:lstStyle/>
          <a:p>
            <a:pPr marL="342900" indent="-342900" algn="l">
              <a:buFont typeface="Wingdings" panose="05000000000000000000" pitchFamily="2" charset="2"/>
              <a:buChar char="ü"/>
            </a:pPr>
            <a:r>
              <a:rPr lang="lv-LV" dirty="0" err="1"/>
              <a:t>Partners</a:t>
            </a:r>
            <a:r>
              <a:rPr lang="lv-LV" dirty="0"/>
              <a:t> </a:t>
            </a:r>
            <a:r>
              <a:rPr lang="lv-LV" dirty="0" err="1"/>
              <a:t>from</a:t>
            </a:r>
            <a:r>
              <a:rPr lang="lv-LV" dirty="0"/>
              <a:t> </a:t>
            </a:r>
            <a:r>
              <a:rPr lang="lv-LV" dirty="0" err="1"/>
              <a:t>at</a:t>
            </a:r>
            <a:r>
              <a:rPr lang="lv-LV" dirty="0"/>
              <a:t> </a:t>
            </a:r>
            <a:r>
              <a:rPr lang="lv-LV" dirty="0" err="1"/>
              <a:t>least</a:t>
            </a:r>
            <a:r>
              <a:rPr lang="lv-LV" dirty="0"/>
              <a:t> 3 </a:t>
            </a:r>
            <a:r>
              <a:rPr lang="lv-LV" dirty="0" err="1"/>
              <a:t>Nordic</a:t>
            </a:r>
            <a:r>
              <a:rPr lang="lv-LV" dirty="0"/>
              <a:t>/</a:t>
            </a:r>
            <a:r>
              <a:rPr lang="lv-LV" dirty="0" err="1"/>
              <a:t>Baltic</a:t>
            </a:r>
            <a:r>
              <a:rPr lang="lv-LV" dirty="0"/>
              <a:t> </a:t>
            </a:r>
            <a:r>
              <a:rPr lang="lv-LV" dirty="0" err="1"/>
              <a:t>countries</a:t>
            </a:r>
            <a:endParaRPr lang="lv-LV" dirty="0"/>
          </a:p>
          <a:p>
            <a:pPr marL="342900" indent="-342900" algn="l">
              <a:buFont typeface="Wingdings" panose="05000000000000000000" pitchFamily="2" charset="2"/>
              <a:buChar char="ü"/>
            </a:pPr>
            <a:r>
              <a:rPr lang="lv-LV" dirty="0" err="1"/>
              <a:t>Co-operation</a:t>
            </a:r>
            <a:r>
              <a:rPr lang="lv-LV" dirty="0"/>
              <a:t> </a:t>
            </a:r>
            <a:r>
              <a:rPr lang="lv-LV" dirty="0" err="1"/>
              <a:t>with</a:t>
            </a:r>
            <a:r>
              <a:rPr lang="lv-LV" dirty="0"/>
              <a:t> </a:t>
            </a:r>
            <a:r>
              <a:rPr lang="lv-LV" dirty="0" err="1"/>
              <a:t>other</a:t>
            </a:r>
            <a:r>
              <a:rPr lang="lv-LV" dirty="0"/>
              <a:t> </a:t>
            </a:r>
            <a:r>
              <a:rPr lang="lv-LV" dirty="0" err="1"/>
              <a:t>countries</a:t>
            </a:r>
            <a:r>
              <a:rPr lang="lv-LV" dirty="0"/>
              <a:t> </a:t>
            </a:r>
            <a:r>
              <a:rPr lang="lv-LV" dirty="0" err="1"/>
              <a:t>can</a:t>
            </a:r>
            <a:r>
              <a:rPr lang="lv-LV" dirty="0"/>
              <a:t> </a:t>
            </a:r>
            <a:r>
              <a:rPr lang="lv-LV" dirty="0" err="1"/>
              <a:t>compliment</a:t>
            </a:r>
            <a:endParaRPr lang="lv-LV" dirty="0"/>
          </a:p>
          <a:p>
            <a:pPr marL="342900" indent="-342900" algn="l">
              <a:buFont typeface="Wingdings" panose="05000000000000000000" pitchFamily="2" charset="2"/>
              <a:buChar char="ü"/>
            </a:pPr>
            <a:r>
              <a:rPr lang="fi-FI" dirty="0"/>
              <a:t>Intended for sharing knowledge, ideas, experience and develop partnerships between actors within the field of arts and culture</a:t>
            </a:r>
            <a:endParaRPr lang="lv-LV" dirty="0"/>
          </a:p>
          <a:p>
            <a:pPr marL="342900" indent="-342900" algn="l">
              <a:buFont typeface="Wingdings" panose="05000000000000000000" pitchFamily="2" charset="2"/>
              <a:buChar char="ü"/>
            </a:pPr>
            <a:r>
              <a:rPr lang="fi-FI" dirty="0"/>
              <a:t>Network activities may include a </a:t>
            </a:r>
            <a:r>
              <a:rPr lang="en-US" u="sng" dirty="0"/>
              <a:t>series</a:t>
            </a:r>
            <a:r>
              <a:rPr lang="en-US" dirty="0"/>
              <a:t> of meetings, conferences, workshops, staff exchanges and joint courses</a:t>
            </a:r>
            <a:r>
              <a:rPr lang="lv-LV" dirty="0"/>
              <a:t> </a:t>
            </a:r>
            <a:r>
              <a:rPr lang="fi-FI" dirty="0"/>
              <a:t>etc</a:t>
            </a:r>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C651A6-DAD3-4788-BC4E-6BFBFD8F8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437" y="5666278"/>
            <a:ext cx="3990975" cy="1123950"/>
          </a:xfrm>
          <a:prstGeom prst="rect">
            <a:avLst/>
          </a:prstGeom>
        </p:spPr>
      </p:pic>
    </p:spTree>
    <p:extLst>
      <p:ext uri="{BB962C8B-B14F-4D97-AF65-F5344CB8AC3E}">
        <p14:creationId xmlns:p14="http://schemas.microsoft.com/office/powerpoint/2010/main" val="1305026757"/>
      </p:ext>
    </p:extLst>
  </p:cSld>
  <p:clrMapOvr>
    <a:masterClrMapping/>
  </p:clrMapOvr>
  <p:transition spd="slow">
    <p:push dir="u"/>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D85ABFE7BF64E948CD6F4A17DD6CA" ma:contentTypeVersion="2" ma:contentTypeDescription="Create a new document." ma:contentTypeScope="" ma:versionID="f8135312af38cb3642d6ddedc0ce77a8">
  <xsd:schema xmlns:xsd="http://www.w3.org/2001/XMLSchema" xmlns:xs="http://www.w3.org/2001/XMLSchema" xmlns:p="http://schemas.microsoft.com/office/2006/metadata/properties" xmlns:ns2="e9795424-e6d3-4861-9e40-983f6eb68278" targetNamespace="http://schemas.microsoft.com/office/2006/metadata/properties" ma:root="true" ma:fieldsID="72df93dceb82b7d1600ee5231644fa65" ns2:_="">
    <xsd:import namespace="e9795424-e6d3-4861-9e40-983f6eb6827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95424-e6d3-4861-9e40-983f6eb682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6E8CC-799A-4013-A82A-7845693FC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95424-e6d3-4861-9e40-983f6eb68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13896E-96EC-48AC-985F-D5C7D77D5305}">
  <ds:schemaRefs>
    <ds:schemaRef ds:uri="http://schemas.microsoft.com/sharepoint/v3/contenttype/forms"/>
  </ds:schemaRefs>
</ds:datastoreItem>
</file>

<file path=customXml/itemProps3.xml><?xml version="1.0" encoding="utf-8"?>
<ds:datastoreItem xmlns:ds="http://schemas.openxmlformats.org/officeDocument/2006/customXml" ds:itemID="{E790754C-4904-4C46-9FB4-7B50B0702EAF}">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e9795424-e6d3-4861-9e40-983f6eb6827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4953</TotalTime>
  <Words>982</Words>
  <Application>Microsoft Office PowerPoint</Application>
  <PresentationFormat>Widescreen</PresentationFormat>
  <Paragraphs>246</Paragraphs>
  <Slides>22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Arial</vt:lpstr>
      <vt:lpstr>Calibri</vt:lpstr>
      <vt:lpstr>Courier New</vt:lpstr>
      <vt:lpstr>Proxima Nova Alt Bl</vt:lpstr>
      <vt:lpstr>Proxima Nova Alt Lt</vt:lpstr>
      <vt:lpstr>Proxima Nova Alt Rg</vt:lpstr>
      <vt:lpstr>Proxima Nova Lt</vt:lpstr>
      <vt:lpstr>Proxima Nova Rg</vt:lpstr>
      <vt:lpstr>Proxima Nova ScOsf Lt</vt:lpstr>
      <vt:lpstr>Proxima Nova ScOsf Rg</vt:lpstr>
      <vt:lpstr>Times New Roman</vt:lpstr>
      <vt:lpstr>Wingdings</vt:lpstr>
      <vt:lpstr>Office-tema</vt:lpstr>
      <vt:lpstr>1_Office-tema</vt:lpstr>
      <vt:lpstr>2_Office-tema</vt:lpstr>
      <vt:lpstr>Nordic-Baltic mobility programme for Culture  </vt:lpstr>
      <vt:lpstr>The Nordic-Baltic mobility programme for Culture: background</vt:lpstr>
      <vt:lpstr>    The Nordic-Baltic mobility programme for Culture: purpose</vt:lpstr>
      <vt:lpstr>mobility programme mobility funding</vt:lpstr>
      <vt:lpstr>mobility programme mobility funding</vt:lpstr>
      <vt:lpstr>PowerPoint Presentation</vt:lpstr>
      <vt:lpstr>mobility funding application deadlines 2019</vt:lpstr>
      <vt:lpstr>mobility programme network funding</vt:lpstr>
      <vt:lpstr>mobility programme network funding</vt:lpstr>
      <vt:lpstr> </vt:lpstr>
      <vt:lpstr> </vt:lpstr>
      <vt:lpstr>PowerPoint Presentation</vt:lpstr>
      <vt:lpstr> network funding application deadlines 2019</vt:lpstr>
      <vt:lpstr>mobility programme artist residencies</vt:lpstr>
      <vt:lpstr>PowerPoint Presentation</vt:lpstr>
      <vt:lpstr> artist residencies application deadline 2019</vt:lpstr>
      <vt:lpstr>PowerPoint Presentation</vt:lpstr>
      <vt:lpstr>    The Nordic-Baltic mobility programme for Culture: key figures</vt:lpstr>
      <vt:lpstr>Supported projects from Latvia</vt:lpstr>
      <vt:lpstr> Tips to remember!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Emilia Koivunen</dc:creator>
  <cp:lastModifiedBy>Ginta Tropa</cp:lastModifiedBy>
  <cp:revision>690</cp:revision>
  <cp:lastPrinted>2015-04-28T08:09:35Z</cp:lastPrinted>
  <dcterms:created xsi:type="dcterms:W3CDTF">2014-10-15T13:24:30Z</dcterms:created>
  <dcterms:modified xsi:type="dcterms:W3CDTF">2018-10-30T14:30:23Z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0x010100DB6D85ABFE7BF64E948CD6F4A17DD6CA</vt:lpwstr>
  </property>
</Properties>
</file>