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7" r:id="rId2"/>
    <p:sldId id="258" r:id="rId3"/>
    <p:sldId id="275" r:id="rId4"/>
    <p:sldId id="277" r:id="rId5"/>
    <p:sldId id="278" r:id="rId6"/>
    <p:sldId id="279" r:id="rId7"/>
    <p:sldId id="284" r:id="rId8"/>
    <p:sldId id="280" r:id="rId9"/>
    <p:sldId id="281" r:id="rId10"/>
    <p:sldId id="282" r:id="rId11"/>
    <p:sldId id="285" r:id="rId12"/>
  </p:sldIdLst>
  <p:sldSz cx="9144000" cy="6858000" type="screen4x3"/>
  <p:notesSz cx="6797675" cy="9928225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0EEA0-9716-45E2-9D1A-FD4AB552B1A8}" type="datetimeFigureOut">
              <a:rPr lang="en-GB" smtClean="0"/>
              <a:t>04/03/2016</a:t>
            </a:fld>
            <a:endParaRPr lang="en-GB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86361-F398-4ED8-8D52-7B963C4C034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en-GB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Noklikšķiniet, lai rediģētu šablona apakšvirsraksta stilu</a:t>
            </a:r>
            <a:endParaRPr lang="en-GB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A204-7F83-4E99-A456-0469544FCE7F}" type="datetimeFigureOut">
              <a:rPr lang="en-GB" smtClean="0"/>
              <a:pPr/>
              <a:t>04/03/2016</a:t>
            </a:fld>
            <a:endParaRPr lang="en-GB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DEBD-9A40-4E7D-8526-6C6D50D2B4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GB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GB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A204-7F83-4E99-A456-0469544FCE7F}" type="datetimeFigureOut">
              <a:rPr lang="en-GB" smtClean="0"/>
              <a:pPr/>
              <a:t>04/03/2016</a:t>
            </a:fld>
            <a:endParaRPr lang="en-GB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DEBD-9A40-4E7D-8526-6C6D50D2B4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en-GB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GB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A204-7F83-4E99-A456-0469544FCE7F}" type="datetimeFigureOut">
              <a:rPr lang="en-GB" smtClean="0"/>
              <a:pPr/>
              <a:t>04/03/2016</a:t>
            </a:fld>
            <a:endParaRPr lang="en-GB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DEBD-9A40-4E7D-8526-6C6D50D2B4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A29DB461-EB65-4560-A52E-E55D35CDC04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GB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GB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A204-7F83-4E99-A456-0469544FCE7F}" type="datetimeFigureOut">
              <a:rPr lang="en-GB" smtClean="0"/>
              <a:pPr/>
              <a:t>04/03/2016</a:t>
            </a:fld>
            <a:endParaRPr lang="en-GB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DEBD-9A40-4E7D-8526-6C6D50D2B4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Rediģēt šablona virsraksta stilu</a:t>
            </a:r>
            <a:endParaRPr lang="en-GB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A204-7F83-4E99-A456-0469544FCE7F}" type="datetimeFigureOut">
              <a:rPr lang="en-GB" smtClean="0"/>
              <a:pPr/>
              <a:t>04/03/2016</a:t>
            </a:fld>
            <a:endParaRPr lang="en-GB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DEBD-9A40-4E7D-8526-6C6D50D2B4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GB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GB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GB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A204-7F83-4E99-A456-0469544FCE7F}" type="datetimeFigureOut">
              <a:rPr lang="en-GB" smtClean="0"/>
              <a:pPr/>
              <a:t>04/03/2016</a:t>
            </a:fld>
            <a:endParaRPr lang="en-GB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DEBD-9A40-4E7D-8526-6C6D50D2B4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Rediģēt šablona virsraksta stilu</a:t>
            </a:r>
            <a:endParaRPr lang="en-GB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GB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GB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A204-7F83-4E99-A456-0469544FCE7F}" type="datetimeFigureOut">
              <a:rPr lang="en-GB" smtClean="0"/>
              <a:pPr/>
              <a:t>04/03/2016</a:t>
            </a:fld>
            <a:endParaRPr lang="en-GB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DEBD-9A40-4E7D-8526-6C6D50D2B4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GB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A204-7F83-4E99-A456-0469544FCE7F}" type="datetimeFigureOut">
              <a:rPr lang="en-GB" smtClean="0"/>
              <a:pPr/>
              <a:t>04/03/2016</a:t>
            </a:fld>
            <a:endParaRPr lang="en-GB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DEBD-9A40-4E7D-8526-6C6D50D2B4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A204-7F83-4E99-A456-0469544FCE7F}" type="datetimeFigureOut">
              <a:rPr lang="en-GB" smtClean="0"/>
              <a:pPr/>
              <a:t>04/03/2016</a:t>
            </a:fld>
            <a:endParaRPr lang="en-GB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DEBD-9A40-4E7D-8526-6C6D50D2B4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en-GB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GB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A204-7F83-4E99-A456-0469544FCE7F}" type="datetimeFigureOut">
              <a:rPr lang="en-GB" smtClean="0"/>
              <a:pPr/>
              <a:t>04/03/2016</a:t>
            </a:fld>
            <a:endParaRPr lang="en-GB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DEBD-9A40-4E7D-8526-6C6D50D2B4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en-GB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A204-7F83-4E99-A456-0469544FCE7F}" type="datetimeFigureOut">
              <a:rPr lang="en-GB" smtClean="0"/>
              <a:pPr/>
              <a:t>04/03/2016</a:t>
            </a:fld>
            <a:endParaRPr lang="en-GB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DEBD-9A40-4E7D-8526-6C6D50D2B4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Rediģēt šablona virsraksta stilu</a:t>
            </a:r>
            <a:endParaRPr lang="en-GB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GB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9A204-7F83-4E99-A456-0469544FCE7F}" type="datetimeFigureOut">
              <a:rPr lang="en-GB" smtClean="0"/>
              <a:pPr/>
              <a:t>04/03/2016</a:t>
            </a:fld>
            <a:endParaRPr lang="en-GB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ADEBD-9A40-4E7D-8526-6C6D50D2B47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67000" y="1"/>
            <a:ext cx="3777632" cy="416617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371600" y="6096000"/>
            <a:ext cx="6400800" cy="609600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68960"/>
            <a:ext cx="7772400" cy="1800200"/>
          </a:xfrm>
        </p:spPr>
        <p:txBody>
          <a:bodyPr>
            <a:normAutofit/>
          </a:bodyPr>
          <a:lstStyle/>
          <a:p>
            <a:r>
              <a:rPr lang="lv-LV" sz="40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Valdības rīcības plāna projekts</a:t>
            </a:r>
            <a:endParaRPr lang="lv-LV" sz="4000" b="1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7" name="Apakšvirsraksts 6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35088"/>
          </a:xfrm>
        </p:spPr>
        <p:txBody>
          <a:bodyPr>
            <a:normAutofit fontScale="92500" lnSpcReduction="10000"/>
          </a:bodyPr>
          <a:lstStyle/>
          <a:p>
            <a:endParaRPr lang="lv-LV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lv-LV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lv-LV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v-LV" sz="1900" b="1" dirty="0" smtClean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Nacionālā kultūras padome,</a:t>
            </a:r>
          </a:p>
          <a:p>
            <a:r>
              <a:rPr lang="lv-LV" sz="1900" b="1" dirty="0" smtClean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Kultūras alianse</a:t>
            </a:r>
          </a:p>
          <a:p>
            <a:r>
              <a:rPr lang="lv-LV" sz="1900" b="1" dirty="0" smtClean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04.03.2016.</a:t>
            </a:r>
          </a:p>
          <a:p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941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>
            <a:normAutofit fontScale="90000"/>
          </a:bodyPr>
          <a:lstStyle/>
          <a:p>
            <a:r>
              <a:rPr lang="lv-LV" altLang="lv-LV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10. PRIORITĀTE: IZSTRĀDĀT SAKRĀLĀ MANTOJUMA ATBALSTA SISTĒMAS REGULĒJUMU.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339752" y="1484784"/>
            <a:ext cx="6480720" cy="4824536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Izstrādāts </a:t>
            </a:r>
            <a:r>
              <a:rPr lang="lv-LV" altLang="lv-LV" sz="1600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sakrālā mantojuma atbalsta sistēmas tiesiskais regulējums</a:t>
            </a: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, no 2018.gada veicot ieguldījumus Latvijas sakrālā mantojuma objektos (</a:t>
            </a:r>
            <a:r>
              <a:rPr lang="lv-LV" altLang="lv-LV" sz="1600" i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steidzamākais - Jēkaba katedrāles restaurācija</a:t>
            </a: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LAIKA GRAFIKS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11. marts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 Ministrijas iesniedz VRP pasākumu priekšlikumus</a:t>
            </a:r>
          </a:p>
          <a:p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24. marts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PKC un MPB precizē VRP projektu, sagatavo Ministru prezidentam informāciju/komentārus, identificējot iespējamos problēmjautājumus. Iesniedz VRP projektu Ministru prezidentam</a:t>
            </a:r>
          </a:p>
          <a:p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4. aprīlis – 12.aprīlis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MP tiekas ar valdības sociālajiem un sadarbības partneriem par VRP iekļautajiem pasākumiem </a:t>
            </a:r>
          </a:p>
          <a:p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18. aprīlis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VRP projekts tiek skatīts Koalīcijas sadarbības padomē</a:t>
            </a:r>
          </a:p>
          <a:p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26. aprīlis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Ministru kabinets izskata un apstiprina VRP projektu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>
            <a:normAutofit fontScale="90000"/>
          </a:bodyPr>
          <a:lstStyle/>
          <a:p>
            <a:r>
              <a:rPr lang="lv-LV" altLang="lv-LV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1. PRIORITĀTE: IZSTRĀDĀT UN ĪSTENOT LATVIJAS VALSTS SIMTGADES SVINĪBU PASĀKUMU PLĀNU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339752" y="1484784"/>
            <a:ext cx="6480720" cy="4824536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1) Sadarbībā ar </a:t>
            </a:r>
            <a:r>
              <a:rPr lang="lv-LV" altLang="lv-LV" sz="1600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VKKF īstenota mērķprogramma </a:t>
            </a: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“Latvijai 100” (atbalstot ~100 kultūras projektu norisi Latvijas reģionos)</a:t>
            </a:r>
          </a:p>
          <a:p>
            <a:pPr>
              <a:spcAft>
                <a:spcPts val="600"/>
              </a:spcAft>
            </a:pP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2) Nodrošināta Latvijas </a:t>
            </a:r>
            <a:r>
              <a:rPr lang="lv-LV" altLang="lv-LV" sz="1600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dalība Londonas grāmatu tirgū </a:t>
            </a: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viesu valsts statusā 2018.gadā (48 Latvijas literatūras darbu izdošana ārvalstu valodās t.sk. 40 % angļu valodā; Latvijas literatūras darbu izdošanas konkursi ārvalstu izdevējiem ik gadus; nodrošināta vismaz 25 Latvijas literāro darbu pilnu tulkojumu izveide angļu valodā; saziņa ar vismaz 70 ārvalstu izdevējiem gadā)</a:t>
            </a:r>
          </a:p>
          <a:p>
            <a:pPr>
              <a:spcAft>
                <a:spcPts val="600"/>
              </a:spcAft>
            </a:pP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3) Latvijas </a:t>
            </a:r>
            <a:r>
              <a:rPr lang="lv-LV" altLang="lv-LV" sz="1600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mantojuma institūcijās izveidoti simtgadei veltīti pasākumi </a:t>
            </a: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(t.sk. jaunas ekspozīcijas, izstādes, konferences, datu bāzes, publikācijas u.c.) un nodrošināta to pieejamība plašai sabiedrībai</a:t>
            </a:r>
          </a:p>
          <a:p>
            <a:pPr>
              <a:spcAft>
                <a:spcPts val="600"/>
              </a:spcAft>
            </a:pP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4) Svētkiem veltītu </a:t>
            </a:r>
            <a:r>
              <a:rPr lang="lv-LV" altLang="lv-LV" sz="1600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jaunrades darbu tapšana </a:t>
            </a: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visās kultūras nozarēs</a:t>
            </a:r>
          </a:p>
          <a:p>
            <a:pPr>
              <a:spcAft>
                <a:spcPts val="600"/>
              </a:spcAft>
            </a:pP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5) Latvijas </a:t>
            </a:r>
            <a:r>
              <a:rPr lang="lv-LV" altLang="lv-LV" sz="1600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vēstures izpēte </a:t>
            </a: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un popularizēšana sabiedrībā, nodrošinot plašu pētnieku iesaisti (t.sk. sagatavots </a:t>
            </a:r>
            <a:r>
              <a:rPr lang="lv-LV" altLang="lv-LV" sz="1600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Latvijas Nacionālās enciklopēdijas </a:t>
            </a: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elektronisko izdevums un atbalstīta pastāvīgas vēsturnieku grupas darbība)</a:t>
            </a:r>
          </a:p>
          <a:p>
            <a:pPr>
              <a:spcAft>
                <a:spcPts val="600"/>
              </a:spcAft>
            </a:pP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6) </a:t>
            </a:r>
            <a:r>
              <a:rPr lang="lv-LV" altLang="lv-LV" sz="1600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"Kultūras skolas somas" </a:t>
            </a: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projekts, uzsākot tā īstenošanu 2018. gadā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>
            <a:normAutofit fontScale="90000"/>
          </a:bodyPr>
          <a:lstStyle/>
          <a:p>
            <a:r>
              <a:rPr lang="lv-LV" altLang="lv-LV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2. PRIORITĀTE: AKTUALIZĒT UN PILNVEIDOT VALSTS PROGRAMMU "MANTOJUMS 2018”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267744" y="1484784"/>
            <a:ext cx="6552728" cy="4824536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1) Latvijas </a:t>
            </a:r>
            <a:r>
              <a:rPr lang="lv-LV" altLang="lv-LV" sz="1600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Nacionālā mākslas muzeja </a:t>
            </a: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atvēršana, izstāžu darbības uzsākšana</a:t>
            </a:r>
          </a:p>
          <a:p>
            <a:pPr>
              <a:spcAft>
                <a:spcPts val="600"/>
              </a:spcAft>
            </a:pP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2) Dziesmu un deju svētku infrastruktūras atjaunošana - </a:t>
            </a:r>
            <a:r>
              <a:rPr lang="lv-LV" altLang="lv-LV" sz="1600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Mežaparka Lielās estrādes</a:t>
            </a: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un </a:t>
            </a:r>
            <a:r>
              <a:rPr lang="lv-LV" altLang="lv-LV" sz="1600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Daugavas stadiona </a:t>
            </a: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atjaunošanas projektu 1.kārtu īstenošana</a:t>
            </a:r>
          </a:p>
          <a:p>
            <a:pPr>
              <a:spcAft>
                <a:spcPts val="600"/>
              </a:spcAft>
            </a:pP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3) </a:t>
            </a:r>
            <a:r>
              <a:rPr lang="lv-LV" altLang="lv-LV" sz="1600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Latvijas Okupācijas muzeja </a:t>
            </a: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rekonstrukcija</a:t>
            </a:r>
          </a:p>
          <a:p>
            <a:pPr>
              <a:spcAft>
                <a:spcPts val="600"/>
              </a:spcAft>
            </a:pP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4) </a:t>
            </a:r>
            <a:r>
              <a:rPr lang="lv-LV" altLang="lv-LV" sz="1600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Jaunā Rīgas teātra </a:t>
            </a: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rekonstrukcija</a:t>
            </a:r>
          </a:p>
          <a:p>
            <a:pPr>
              <a:spcAft>
                <a:spcPts val="600"/>
              </a:spcAft>
            </a:pP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5) </a:t>
            </a:r>
            <a:r>
              <a:rPr lang="lv-LV" altLang="lv-LV" sz="1600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Latvijas Nacionālā vēstures muzeja </a:t>
            </a: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(Rīgas pilī) atjaunošana (t.sk. saturs)</a:t>
            </a:r>
          </a:p>
          <a:p>
            <a:pPr>
              <a:spcAft>
                <a:spcPts val="600"/>
              </a:spcAft>
            </a:pP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6) Īstenota </a:t>
            </a:r>
            <a:r>
              <a:rPr lang="lv-LV" altLang="lv-LV" sz="1600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Muzeju krātuvju kompleksa Pulka ielā 8</a:t>
            </a: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, Rīgā, būvniecības 1.kārta un radīti priekšnoteikumu 2.kārtas būvniecībai</a:t>
            </a:r>
          </a:p>
          <a:p>
            <a:pPr>
              <a:spcAft>
                <a:spcPts val="600"/>
              </a:spcAft>
            </a:pP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7) Dokumentārā mantojuma saglabāšana (</a:t>
            </a:r>
            <a:r>
              <a:rPr lang="lv-LV" altLang="lv-LV" sz="1600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Latvijas Nacionālā arhīva </a:t>
            </a: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Rīgas reģiona centra izveide </a:t>
            </a:r>
            <a:r>
              <a:rPr lang="lv-LV" altLang="lv-LV" sz="1600" dirty="0" err="1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Skandu</a:t>
            </a: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ielā)</a:t>
            </a:r>
          </a:p>
          <a:p>
            <a:pPr>
              <a:spcAft>
                <a:spcPts val="600"/>
              </a:spcAft>
            </a:pP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8) </a:t>
            </a:r>
            <a:r>
              <a:rPr lang="lv-LV" altLang="lv-LV" sz="1600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Tabakas fabrikas kvartāla </a:t>
            </a: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attīstība (Miera iela 58, </a:t>
            </a:r>
            <a:r>
              <a:rPr lang="lv-LV" altLang="lv-LV" sz="1600" dirty="0" err="1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A.Briāna</a:t>
            </a: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iela 13), izveidojot radošo industriju inkubatoru un dizaina </a:t>
            </a:r>
            <a:r>
              <a:rPr lang="lv-LV" altLang="lv-LV" sz="1600" dirty="0" err="1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prototipēšanas</a:t>
            </a: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darbnīcu</a:t>
            </a:r>
          </a:p>
          <a:p>
            <a:pPr>
              <a:spcAft>
                <a:spcPts val="600"/>
              </a:spcAft>
            </a:pP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9) </a:t>
            </a:r>
            <a:r>
              <a:rPr lang="lv-LV" altLang="lv-LV" sz="1600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Latvijas Nacionālās operas un baleta skatuves mākslu dekorāciju darbnīca</a:t>
            </a:r>
          </a:p>
          <a:p>
            <a:pPr>
              <a:spcAft>
                <a:spcPts val="600"/>
              </a:spcAft>
            </a:pP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10) </a:t>
            </a:r>
            <a:r>
              <a:rPr lang="lv-LV" altLang="lv-LV" sz="1600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VEF kultūras pils </a:t>
            </a: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atjaunošana</a:t>
            </a:r>
          </a:p>
          <a:p>
            <a:pPr>
              <a:spcAft>
                <a:spcPts val="600"/>
              </a:spcAft>
            </a:pP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11) Kultūras infrastruktūras atjaunošanas programmas aktualizēšana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>
            <a:normAutofit fontScale="90000"/>
          </a:bodyPr>
          <a:lstStyle/>
          <a:p>
            <a:r>
              <a:rPr lang="lv-LV" altLang="lv-LV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3. PRIORITĀTE: ELEKTRONISKO MEDIJU PĀRVALDĪBAS REFORMA (T.SK. IZIEŠANA NO KOMERCIĀLĀS REKLĀMAS TIRGUS)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339752" y="1484784"/>
            <a:ext cx="6480720" cy="4824536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1) Veikti </a:t>
            </a:r>
            <a:r>
              <a:rPr lang="lv-LV" altLang="lv-LV" sz="1600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grozījumi sabiedrisko pasūtījumu regulējošajos normatīvajos aktos</a:t>
            </a: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, nosakot sabiedriskā pasūtījuma attiecināšanu tikai uz sabiedriskajiem medijiem</a:t>
            </a:r>
          </a:p>
          <a:p>
            <a:pPr>
              <a:spcAft>
                <a:spcPts val="600"/>
              </a:spcAft>
            </a:pP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2) MK apstiprināts </a:t>
            </a:r>
            <a:r>
              <a:rPr lang="lv-LV" altLang="lv-LV" sz="1600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Konceptuālais ziņojums ar starptautiskā pieredzē balstītiem modeļiem elektronisko mediju</a:t>
            </a: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(sabiedrisko un komerciālo) </a:t>
            </a:r>
            <a:r>
              <a:rPr lang="lv-LV" altLang="lv-LV" sz="1600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pārvaldības reformai</a:t>
            </a:r>
            <a:endParaRPr lang="lv-LV" altLang="lv-LV" sz="1600" dirty="0" smtClean="0"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3) Izstrādāts risinājums </a:t>
            </a:r>
            <a:r>
              <a:rPr lang="lv-LV" altLang="lv-LV" sz="1600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(konceptuālais ietvars) par sabiedrisko mediju pakāpenisku iziešanu no komerciālās reklāmas tirgus</a:t>
            </a: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, kompensējot sabiedrisko mediju neiegūtos tiešos un netiešos reklāmas ieņēmumus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>
            <a:normAutofit fontScale="90000"/>
          </a:bodyPr>
          <a:lstStyle/>
          <a:p>
            <a:r>
              <a:rPr lang="lv-LV" altLang="lv-LV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4. PRIORITĀTE: NOSLĒGT AKUSTISKO KONCERTZĀĻU TĪKLA IZVEIDI LATVIJĀ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339752" y="1484784"/>
            <a:ext cx="6480720" cy="4824536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1) Pieņemts konceptuāls lēmums par </a:t>
            </a:r>
            <a:r>
              <a:rPr lang="lv-LV" altLang="lv-LV" sz="1600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Rīgas akustiskās koncertzāles </a:t>
            </a: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īstenošanas modeli un projekta realizācijas vietu un uzsākta projekta īstenošana</a:t>
            </a:r>
          </a:p>
          <a:p>
            <a:pPr>
              <a:spcAft>
                <a:spcPts val="600"/>
              </a:spcAft>
            </a:pP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2) Izveidota </a:t>
            </a:r>
            <a:r>
              <a:rPr lang="lv-LV" altLang="lv-LV" sz="1600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Ventspils Mūzikas vidusskolas un koncertzāles ēka</a:t>
            </a:r>
            <a:endParaRPr lang="lv-LV" altLang="lv-LV" sz="1600" dirty="0" smtClean="0"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>
            <a:normAutofit fontScale="90000"/>
          </a:bodyPr>
          <a:lstStyle/>
          <a:p>
            <a:r>
              <a:rPr lang="lv-LV" altLang="lv-LV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5. UN 6. PRIORITĀTE: KULTŪRAS NOZARĒ NODARBINĀTO MOTIVĀCIJA UN KONKURĒTSPĒJA DARBA TIRGŪ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339752" y="1484784"/>
            <a:ext cx="6480720" cy="4824536"/>
          </a:xfrm>
        </p:spPr>
        <p:txBody>
          <a:bodyPr>
            <a:noAutofit/>
          </a:bodyPr>
          <a:lstStyle/>
          <a:p>
            <a:pPr marL="342900" indent="-342900">
              <a:spcAft>
                <a:spcPts val="600"/>
              </a:spcAft>
              <a:buAutoNum type="arabicParenR"/>
            </a:pP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Pabeigt darbu pie likumprojekta par radošo profesiju un radošo profesionālo organizāciju statusu un darbības atbalstu – iesniegts Saeimā </a:t>
            </a:r>
            <a:r>
              <a:rPr lang="lv-LV" altLang="lv-LV" sz="1600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likumprojekts "Radošo personu statusa un profesionālo radošo organizāciju likums"</a:t>
            </a: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, izveidojot atbalsta sistēmu ~4000 Latvijas profesionālo mākslinieku, nodrošinot ikgadēju atbalstu ~100 personām</a:t>
            </a:r>
          </a:p>
          <a:p>
            <a:pPr marL="342900" indent="-342900">
              <a:spcAft>
                <a:spcPts val="600"/>
              </a:spcAft>
              <a:buAutoNum type="arabicParenR"/>
            </a:pP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Stiprināt </a:t>
            </a:r>
            <a:r>
              <a:rPr lang="lv-LV" altLang="lv-LV" sz="1600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mākslas augstskolu mācībspēku </a:t>
            </a: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konkurētspēju un motivāciju Latvijas augstākās izglītības sistēmas kvalitātes uzlabošanai – palielināts kritiski zemais mākslas augstskolu mācībspēku atalgojums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>
            <a:normAutofit fontScale="90000"/>
          </a:bodyPr>
          <a:lstStyle/>
          <a:p>
            <a:r>
              <a:rPr lang="lv-LV" altLang="lv-LV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7. PRIORITĀTE: SADARBĪBĀ AR SIF ĪSTENOT NVO ATBALSTA FONDA DARBĪBU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339752" y="1484784"/>
            <a:ext cx="6480720" cy="4824536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Īstenoti mērķa pasākumi NVO kapacitātes celšanai visos plānošanas reģionos un sniegts atbalsts NVO darbības nodrošināšanai - </a:t>
            </a:r>
            <a:r>
              <a:rPr lang="lv-LV" altLang="lv-LV" sz="1600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vismaz 20 projektu katrā plānošanas reģionā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>
            <a:normAutofit fontScale="90000"/>
          </a:bodyPr>
          <a:lstStyle/>
          <a:p>
            <a:r>
              <a:rPr lang="lv-LV" altLang="lv-LV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8. PRIORITĀTE: ATJAUNOT VALSTS KULTŪRKAPITĀLA FINANSĒŠANAS MODELI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339752" y="1484784"/>
            <a:ext cx="6480720" cy="4824536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Nodrošināta kultūras pakalpojumu pieejamība Latvijā un uzlabots VKKF līdzekļu sadales mehānisms, nodrošinot </a:t>
            </a:r>
            <a:r>
              <a:rPr lang="lv-LV" altLang="lv-LV" sz="1600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reģionālo pārklājumu </a:t>
            </a: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un mērķtiecīgu līdzekļu ieguldījumu, </a:t>
            </a:r>
            <a:r>
              <a:rPr lang="lv-LV" altLang="lv-LV" sz="1600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audzis apstiprināto kultūras projektu skaits reģionālā griezumā</a:t>
            </a: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(atjaunotas </a:t>
            </a:r>
            <a:r>
              <a:rPr lang="lv-LV" altLang="lv-LV" sz="1600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reģionālās mērķprogrammas</a:t>
            </a: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, īstenota Latvijas valsts </a:t>
            </a:r>
            <a:r>
              <a:rPr lang="lv-LV" altLang="lv-LV" sz="1600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simtgades projektu mērķprogramma</a:t>
            </a: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, nodrošināts atbalsts reģionālo </a:t>
            </a:r>
            <a:r>
              <a:rPr lang="lv-LV" altLang="lv-LV" sz="1600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daudzfunkcionālo centru projektiem</a:t>
            </a: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, uzsākta ilggadējo projektu īstenošana.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>
            <a:normAutofit fontScale="90000"/>
          </a:bodyPr>
          <a:lstStyle/>
          <a:p>
            <a:r>
              <a:rPr lang="lv-LV" altLang="lv-LV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9. PRIORITĀTE: PROFESIONĀLAJĀ KULTŪRIZGLĪTĪBĀ IZVEIDOT VISMAZ 5 KOMPETENČU CENTRUS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339752" y="1484784"/>
            <a:ext cx="6480720" cy="4824536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1) Veikta Kultūras ministrijas padotībā esošo </a:t>
            </a:r>
            <a:r>
              <a:rPr lang="lv-LV" altLang="lv-LV" sz="1600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profesionālās vidējās izglītības iestāžu reorganizācija</a:t>
            </a: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, izveidojot vismaz piecus profesionālās izglītības kompetenču centrus</a:t>
            </a:r>
          </a:p>
          <a:p>
            <a:pPr>
              <a:spcAft>
                <a:spcPts val="600"/>
              </a:spcAft>
            </a:pP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2) Uzsākta kultūrizglītības profesionālās izglītības </a:t>
            </a:r>
            <a:r>
              <a:rPr lang="lv-LV" altLang="lv-LV" sz="1600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kompetenču centru modernizācijas projektu īstenošana </a:t>
            </a: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ES fondu finansējuma ietvaros</a:t>
            </a:r>
          </a:p>
          <a:p>
            <a:pPr>
              <a:spcAft>
                <a:spcPts val="600"/>
              </a:spcAft>
            </a:pP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3) Definēts </a:t>
            </a:r>
            <a:r>
              <a:rPr lang="lv-LV" altLang="lv-LV" sz="1600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nacionālais pasūtījums profesionālās ievirzes </a:t>
            </a:r>
            <a:r>
              <a:rPr lang="lv-LV" altLang="lv-LV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izglītībā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dizains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dizains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794</Words>
  <Application>Microsoft Office PowerPoint</Application>
  <PresentationFormat>Slaidrāde ekrānā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Dizains</vt:lpstr>
      </vt:variant>
      <vt:variant>
        <vt:i4>1</vt:i4>
      </vt:variant>
      <vt:variant>
        <vt:lpstr>Slaidu virsraksti</vt:lpstr>
      </vt:variant>
      <vt:variant>
        <vt:i4>11</vt:i4>
      </vt:variant>
    </vt:vector>
  </HeadingPairs>
  <TitlesOfParts>
    <vt:vector size="12" baseType="lpstr">
      <vt:lpstr>Office dizains</vt:lpstr>
      <vt:lpstr>Valdības rīcības plāna projekts</vt:lpstr>
      <vt:lpstr>1. PRIORITĀTE: IZSTRĀDĀT UN ĪSTENOT LATVIJAS VALSTS SIMTGADES SVINĪBU PASĀKUMU PLĀNU</vt:lpstr>
      <vt:lpstr>2. PRIORITĀTE: AKTUALIZĒT UN PILNVEIDOT VALSTS PROGRAMMU "MANTOJUMS 2018”</vt:lpstr>
      <vt:lpstr>3. PRIORITĀTE: ELEKTRONISKO MEDIJU PĀRVALDĪBAS REFORMA (T.SK. IZIEŠANA NO KOMERCIĀLĀS REKLĀMAS TIRGUS)</vt:lpstr>
      <vt:lpstr>4. PRIORITĀTE: NOSLĒGT AKUSTISKO KONCERTZĀĻU TĪKLA IZVEIDI LATVIJĀ</vt:lpstr>
      <vt:lpstr>5. UN 6. PRIORITĀTE: KULTŪRAS NOZARĒ NODARBINĀTO MOTIVĀCIJA UN KONKURĒTSPĒJA DARBA TIRGŪ</vt:lpstr>
      <vt:lpstr>7. PRIORITĀTE: SADARBĪBĀ AR SIF ĪSTENOT NVO ATBALSTA FONDA DARBĪBU</vt:lpstr>
      <vt:lpstr>8. PRIORITĀTE: ATJAUNOT VALSTS KULTŪRKAPITĀLA FINANSĒŠANAS MODELI</vt:lpstr>
      <vt:lpstr>9. PRIORITĀTE: PROFESIONĀLAJĀ KULTŪRIZGLĪTĪBĀ IZVEIDOT VISMAZ 5 KOMPETENČU CENTRUS</vt:lpstr>
      <vt:lpstr>10. PRIORITĀTE: IZSTRĀDĀT SAKRĀLĀ MANTOJUMA ATBALSTA SISTĒMAS REGULĒJUMU.</vt:lpstr>
      <vt:lpstr>LAIKA GRAFIKS</vt:lpstr>
    </vt:vector>
  </TitlesOfParts>
  <Company>LR Kultūras Ministrija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Valdības rīcības plāna projekts</dc:title>
  <dc:creator>Laura Turlaja</dc:creator>
  <cp:lastModifiedBy>Laura Turlaja</cp:lastModifiedBy>
  <cp:revision>24</cp:revision>
  <dcterms:created xsi:type="dcterms:W3CDTF">2016-03-04T10:54:43Z</dcterms:created>
  <dcterms:modified xsi:type="dcterms:W3CDTF">2016-03-04T15:28:07Z</dcterms:modified>
</cp:coreProperties>
</file>